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1.xml.rels" ContentType="application/vnd.openxmlformats-package.relationships+xml"/>
  <Override PartName="/ppt/slideMasters/slideMaster1.xml" ContentType="application/vnd.openxmlformats-officedocument.presentationml.slideMaster+xml"/>
  <Override PartName="/ppt/presProps.xml" ContentType="application/vnd.openxmlformats-officedocument.presentationml.presProps+xml"/>
  <Override PartName="/ppt/theme/theme1.xml" ContentType="application/vnd.openxmlformats-officedocument.theme+xml"/>
  <Override PartName="/ppt/theme/theme2.xml" ContentType="application/vnd.openxmlformats-officedocument.theme+xml"/>
  <Override PartName="/ppt/slideLayouts/_rels/slideLayout1.xml.rels" ContentType="application/vnd.openxmlformats-package.relationships+xml"/>
  <Override PartName="/ppt/slideLayouts/slideLayout1.xml" ContentType="application/vnd.openxmlformats-officedocument.presentationml.slideLayout+xml"/>
  <Override PartName="/ppt/_rels/presentation.xml.rels" ContentType="application/vnd.openxmlformats-package.relationships+xml"/>
  <Override PartName="/ppt/notesMasters/_rels/notesMaster1.xml.rels" ContentType="application/vnd.openxmlformats-package.relationships+xml"/>
  <Override PartName="/ppt/notesMasters/notesMaster1.xml" ContentType="application/vnd.openxmlformats-officedocument.presentationml.notesMaster+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10.jpeg" ContentType="image/jpeg"/>
  <Override PartName="/ppt/media/image6.jpeg" ContentType="image/jpeg"/>
  <Override PartName="/ppt/media/image11.jpeg" ContentType="image/jpeg"/>
  <Override PartName="/ppt/media/image7.jpeg" ContentType="image/jpeg"/>
  <Override PartName="/ppt/media/image12.jpeg" ContentType="image/jpeg"/>
  <Override PartName="/ppt/media/image8.jpeg" ContentType="image/jpeg"/>
  <Override PartName="/ppt/media/image13.jpeg" ContentType="image/jpeg"/>
  <Override PartName="/ppt/media/image9.jpeg" ContentType="image/jpeg"/>
  <Override PartName="/ppt/slides/_rels/slide13.xml.rels" ContentType="application/vnd.openxmlformats-package.relationships+xml"/>
  <Override PartName="/ppt/slides/_rels/slide12.xml.rels" ContentType="application/vnd.openxmlformats-package.relationships+xml"/>
  <Override PartName="/ppt/slides/_rels/slide9.xml.rels" ContentType="application/vnd.openxmlformats-package.relationships+xml"/>
  <Override PartName="/ppt/slides/_rels/slide11.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13.xml" ContentType="application/vnd.openxmlformats-officedocument.presentationml.slide+xml"/>
  <Override PartName="/ppt/slides/slide1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notesSlides/_rels/notesSlide13.xml.rels" ContentType="application/vnd.openxmlformats-package.relationships+xml"/>
  <Override PartName="/ppt/notesSlides/_rels/notesSlide6.xml.rels" ContentType="application/vnd.openxmlformats-package.relationships+xml"/>
  <Override PartName="/ppt/notesSlides/_rels/notesSlide12.xml.rels" ContentType="application/vnd.openxmlformats-package.relationships+xml"/>
  <Override PartName="/ppt/notesSlides/_rels/notesSlide5.xml.rels" ContentType="application/vnd.openxmlformats-package.relationships+xml"/>
  <Override PartName="/ppt/notesSlides/_rels/notesSlide11.xml.rels" ContentType="application/vnd.openxmlformats-package.relationships+xml"/>
  <Override PartName="/ppt/notesSlides/_rels/notesSlide4.xml.rels" ContentType="application/vnd.openxmlformats-package.relationships+xml"/>
  <Override PartName="/ppt/notesSlides/_rels/notesSlide9.xml.rels" ContentType="application/vnd.openxmlformats-package.relationships+xml"/>
  <Override PartName="/ppt/notesSlides/_rels/notesSlide10.xml.rels" ContentType="application/vnd.openxmlformats-package.relationships+xml"/>
  <Override PartName="/ppt/notesSlides/_rels/notesSlide3.xml.rels" ContentType="application/vnd.openxmlformats-package.relationships+xml"/>
  <Override PartName="/ppt/notesSlides/_rels/notesSlide8.xml.rels" ContentType="application/vnd.openxmlformats-package.relationships+xml"/>
  <Override PartName="/ppt/notesSlides/_rels/notesSlide7.xml.rels" ContentType="application/vnd.openxmlformats-package.relationships+xml"/>
  <Override PartName="/ppt/notesSlides/_rels/notesSlide2.xml.rels" ContentType="application/vnd.openxmlformats-package.relationships+xml"/>
  <Override PartName="/ppt/notesSlides/_rels/notesSlide1.xml.rels" ContentType="application/vnd.openxmlformats-package.relationships+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Types>
</file>

<file path=_rels/.rels><?xml version="1.0" encoding="UTF-8"?>
<Relationships xmlns="http://schemas.openxmlformats.org/package/2006/relationships"><Relationship Id="rId1" Type="http://schemas.openxmlformats.org/officedocument/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notesMasterIdLst>
    <p:notesMasterId r:id="rId3"/>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Lst>
  <p:sldSz cx="12192000" cy="6858000"/>
  <p:notesSz cx="6858000" cy="121920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notesMaster" Target="notesMasters/notesMaster1.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presProps" Target="presProps.xml"/>
</Relationships>
</file>

<file path=ppt/notesMasters/_rels/notesMaster1.xml.rels><?xml version="1.0" encoding="UTF-8"?>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 name="PlaceHolder 1"/>
          <p:cNvSpPr>
            <a:spLocks noGrp="1"/>
          </p:cNvSpPr>
          <p:nvPr>
            <p:ph type="sldImg"/>
          </p:nvPr>
        </p:nvSpPr>
        <p:spPr>
          <a:xfrm>
            <a:off x="216000" y="812520"/>
            <a:ext cx="7127280" cy="4008960"/>
          </a:xfrm>
          <a:prstGeom prst="rect">
            <a:avLst/>
          </a:prstGeom>
          <a:noFill/>
          <a:ln w="0">
            <a:noFill/>
          </a:ln>
        </p:spPr>
        <p:txBody>
          <a:bodyPr lIns="0" rIns="0" tIns="0" bIns="0" anchor="ctr">
            <a:noAutofit/>
          </a:bodyPr>
          <a:p>
            <a:r>
              <a:rPr b="0" lang="en-US" sz="1800" strike="noStrike" u="none">
                <a:solidFill>
                  <a:schemeClr val="dk1"/>
                </a:solidFill>
                <a:effectLst/>
                <a:uFillTx/>
                <a:latin typeface="Calibri"/>
              </a:rPr>
              <a:t>Click to move the slide</a:t>
            </a:r>
            <a:endParaRPr b="0" lang="en-US" sz="1800" strike="noStrike" u="none">
              <a:solidFill>
                <a:schemeClr val="dk1"/>
              </a:solidFill>
              <a:effectLst/>
              <a:uFillTx/>
              <a:latin typeface="Calibri"/>
            </a:endParaRPr>
          </a:p>
        </p:txBody>
      </p:sp>
      <p:sp>
        <p:nvSpPr>
          <p:cNvPr id="3"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pPr indent="0">
              <a:buNone/>
            </a:pPr>
            <a:r>
              <a:rPr b="0" lang="en-US" sz="2000" strike="noStrike" u="none">
                <a:solidFill>
                  <a:srgbClr val="000000"/>
                </a:solidFill>
                <a:effectLst/>
                <a:uFillTx/>
                <a:latin typeface="Arial"/>
              </a:rPr>
              <a:t>Click to edit the notes format</a:t>
            </a:r>
            <a:endParaRPr b="0" lang="en-US" sz="2000" strike="noStrike" u="none">
              <a:solidFill>
                <a:srgbClr val="000000"/>
              </a:solidFill>
              <a:effectLst/>
              <a:uFillTx/>
              <a:latin typeface="Arial"/>
            </a:endParaRPr>
          </a:p>
        </p:txBody>
      </p:sp>
      <p:sp>
        <p:nvSpPr>
          <p:cNvPr id="4" name="PlaceHolder 3"/>
          <p:cNvSpPr>
            <a:spLocks noGrp="1"/>
          </p:cNvSpPr>
          <p:nvPr>
            <p:ph type="hdr"/>
          </p:nvPr>
        </p:nvSpPr>
        <p:spPr>
          <a:xfrm>
            <a:off x="0" y="0"/>
            <a:ext cx="3280680" cy="534240"/>
          </a:xfrm>
          <a:prstGeom prst="rect">
            <a:avLst/>
          </a:prstGeom>
          <a:noFill/>
          <a:ln w="0">
            <a:noFill/>
          </a:ln>
        </p:spPr>
        <p:txBody>
          <a:bodyPr lIns="0" rIns="0" tIns="0" bIns="0" anchor="t">
            <a:noAutofit/>
          </a:bodyPr>
          <a:p>
            <a:pPr indent="0">
              <a:buNone/>
            </a:pPr>
            <a:r>
              <a:rPr b="0" lang="en-US" sz="1400" strike="noStrike" u="none">
                <a:solidFill>
                  <a:srgbClr val="000000"/>
                </a:solidFill>
                <a:effectLst/>
                <a:uFillTx/>
                <a:latin typeface="Times New Roman"/>
              </a:rPr>
              <a:t> </a:t>
            </a:r>
            <a:endParaRPr b="0" lang="en-US" sz="1400" strike="noStrike" u="none">
              <a:solidFill>
                <a:srgbClr val="000000"/>
              </a:solidFill>
              <a:effectLst/>
              <a:uFillTx/>
              <a:latin typeface="Times New Roman"/>
            </a:endParaRPr>
          </a:p>
        </p:txBody>
      </p:sp>
      <p:sp>
        <p:nvSpPr>
          <p:cNvPr id="5" name="PlaceHolder 4"/>
          <p:cNvSpPr>
            <a:spLocks noGrp="1"/>
          </p:cNvSpPr>
          <p:nvPr>
            <p:ph type="dt" idx="1"/>
          </p:nvPr>
        </p:nvSpPr>
        <p:spPr>
          <a:xfrm>
            <a:off x="4278960" y="0"/>
            <a:ext cx="3280680" cy="534240"/>
          </a:xfrm>
          <a:prstGeom prst="rect">
            <a:avLst/>
          </a:prstGeom>
          <a:noFill/>
          <a:ln w="0">
            <a:noFill/>
          </a:ln>
        </p:spPr>
        <p:txBody>
          <a:bodyPr lIns="0" rIns="0" tIns="0" bIns="0" anchor="t">
            <a:noAutofit/>
          </a:bodyPr>
          <a:lstStyle>
            <a:lvl1pPr indent="0" algn="r">
              <a:buNone/>
              <a:defRPr b="0" lang="en-US" sz="1400" strike="noStrike" u="none">
                <a:solidFill>
                  <a:srgbClr val="000000"/>
                </a:solidFill>
                <a:effectLst/>
                <a:uFillTx/>
                <a:latin typeface="Times New Roman"/>
              </a:defRPr>
            </a:lvl1pPr>
          </a:lstStyle>
          <a:p>
            <a:pPr indent="0" algn="r">
              <a:buNone/>
            </a:pPr>
            <a:r>
              <a:rPr b="0" lang="en-US" sz="1400" strike="noStrike" u="none">
                <a:solidFill>
                  <a:srgbClr val="000000"/>
                </a:solidFill>
                <a:effectLst/>
                <a:uFillTx/>
                <a:latin typeface="Times New Roman"/>
              </a:rPr>
              <a:t> </a:t>
            </a:r>
            <a:endParaRPr b="0" lang="en-US" sz="1400" strike="noStrike" u="none">
              <a:solidFill>
                <a:srgbClr val="000000"/>
              </a:solidFill>
              <a:effectLst/>
              <a:uFillTx/>
              <a:latin typeface="Times New Roman"/>
            </a:endParaRPr>
          </a:p>
        </p:txBody>
      </p:sp>
      <p:sp>
        <p:nvSpPr>
          <p:cNvPr id="6" name="PlaceHolder 5"/>
          <p:cNvSpPr>
            <a:spLocks noGrp="1"/>
          </p:cNvSpPr>
          <p:nvPr>
            <p:ph type="ftr" idx="2"/>
          </p:nvPr>
        </p:nvSpPr>
        <p:spPr>
          <a:xfrm>
            <a:off x="0" y="10157400"/>
            <a:ext cx="3280680" cy="534240"/>
          </a:xfrm>
          <a:prstGeom prst="rect">
            <a:avLst/>
          </a:prstGeom>
          <a:noFill/>
          <a:ln w="0">
            <a:noFill/>
          </a:ln>
        </p:spPr>
        <p:txBody>
          <a:bodyPr lIns="0" rIns="0" tIns="0" bIns="0" anchor="b">
            <a:noAutofit/>
          </a:bodyPr>
          <a:lstStyle>
            <a:lvl1pPr indent="0">
              <a:buNone/>
              <a:defRPr b="0" lang="en-US" sz="1400" strike="noStrike" u="none">
                <a:solidFill>
                  <a:srgbClr val="000000"/>
                </a:solidFill>
                <a:effectLst/>
                <a:uFillTx/>
                <a:latin typeface="Times New Roman"/>
              </a:defRPr>
            </a:lvl1pPr>
          </a:lstStyle>
          <a:p>
            <a:pPr indent="0">
              <a:buNone/>
            </a:pPr>
            <a:r>
              <a:rPr b="0" lang="en-US" sz="1400" strike="noStrike" u="none">
                <a:solidFill>
                  <a:srgbClr val="000000"/>
                </a:solidFill>
                <a:effectLst/>
                <a:uFillTx/>
                <a:latin typeface="Times New Roman"/>
              </a:rPr>
              <a:t> </a:t>
            </a:r>
            <a:endParaRPr b="0" lang="en-US" sz="1400" strike="noStrike" u="none">
              <a:solidFill>
                <a:srgbClr val="000000"/>
              </a:solidFill>
              <a:effectLst/>
              <a:uFillTx/>
              <a:latin typeface="Times New Roman"/>
            </a:endParaRPr>
          </a:p>
        </p:txBody>
      </p:sp>
      <p:sp>
        <p:nvSpPr>
          <p:cNvPr id="7" name="PlaceHolder 6"/>
          <p:cNvSpPr>
            <a:spLocks noGrp="1"/>
          </p:cNvSpPr>
          <p:nvPr>
            <p:ph type="sldNum" idx="3"/>
          </p:nvPr>
        </p:nvSpPr>
        <p:spPr>
          <a:xfrm>
            <a:off x="4278960" y="10157400"/>
            <a:ext cx="3280680" cy="534240"/>
          </a:xfrm>
          <a:prstGeom prst="rect">
            <a:avLst/>
          </a:prstGeom>
          <a:noFill/>
          <a:ln w="0">
            <a:noFill/>
          </a:ln>
        </p:spPr>
        <p:txBody>
          <a:bodyPr lIns="0" rIns="0" tIns="0" bIns="0" anchor="b">
            <a:noAutofit/>
          </a:bodyPr>
          <a:lstStyle>
            <a:lvl1pPr indent="0" algn="r">
              <a:buNone/>
              <a:defRPr b="0" lang="en-US" sz="1400" strike="noStrike" u="none">
                <a:solidFill>
                  <a:srgbClr val="000000"/>
                </a:solidFill>
                <a:effectLst/>
                <a:uFillTx/>
                <a:latin typeface="Times New Roman"/>
              </a:defRPr>
            </a:lvl1pPr>
          </a:lstStyle>
          <a:p>
            <a:pPr indent="0" algn="r">
              <a:buNone/>
            </a:pPr>
            <a:fld id="{BFBE6126-5C93-4BF1-A77C-C7C6131141E8}" type="slidenum">
              <a:rPr b="0" lang="en-US" sz="1400" strike="noStrike" u="none">
                <a:solidFill>
                  <a:srgbClr val="000000"/>
                </a:solidFill>
                <a:effectLst/>
                <a:uFillTx/>
                <a:latin typeface="Times New Roman"/>
              </a:rPr>
              <a:t>1</a:t>
            </a:fld>
            <a:endParaRPr b="0" lang="en-US" sz="1400" strike="noStrike" u="none">
              <a:solidFill>
                <a:srgbClr val="000000"/>
              </a:solidFill>
              <a:effectLst/>
              <a:uFillTx/>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
</Relationships>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
</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
</Relationships>
</file>

<file path=ppt/notesSlides/_rels/notesSlide13.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
</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
</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PlaceHolder 1"/>
          <p:cNvSpPr>
            <a:spLocks noGrp="1"/>
          </p:cNvSpPr>
          <p:nvPr>
            <p:ph type="sldImg"/>
          </p:nvPr>
        </p:nvSpPr>
        <p:spPr>
          <a:xfrm>
            <a:off x="685800" y="1143000"/>
            <a:ext cx="5486040" cy="3085920"/>
          </a:xfrm>
          <a:prstGeom prst="rect">
            <a:avLst/>
          </a:prstGeom>
          <a:ln w="0">
            <a:noFill/>
          </a:ln>
        </p:spPr>
      </p:sp>
      <p:sp>
        <p:nvSpPr>
          <p:cNvPr id="134"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buNone/>
            </a:pPr>
            <a:endParaRPr b="0" lang="en-US" sz="1800" strike="noStrike" u="none">
              <a:solidFill>
                <a:srgbClr val="000000"/>
              </a:solidFill>
              <a:effectLst/>
              <a:uFillTx/>
              <a:latin typeface="Arial"/>
            </a:endParaRPr>
          </a:p>
        </p:txBody>
      </p:sp>
      <p:sp>
        <p:nvSpPr>
          <p:cNvPr id="135" name="PlaceHolder 3"/>
          <p:cNvSpPr>
            <a:spLocks noGrp="1"/>
          </p:cNvSpPr>
          <p:nvPr>
            <p:ph type="sldNum" idx="4"/>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86ED3E81-F67C-4EC4-9D88-86A8299673CE}"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1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PlaceHolder 1"/>
          <p:cNvSpPr>
            <a:spLocks noGrp="1"/>
          </p:cNvSpPr>
          <p:nvPr>
            <p:ph type="sldImg"/>
          </p:nvPr>
        </p:nvSpPr>
        <p:spPr>
          <a:xfrm>
            <a:off x="685800" y="1143000"/>
            <a:ext cx="5486040" cy="3085920"/>
          </a:xfrm>
          <a:prstGeom prst="rect">
            <a:avLst/>
          </a:prstGeom>
          <a:ln w="0">
            <a:noFill/>
          </a:ln>
        </p:spPr>
      </p:sp>
      <p:sp>
        <p:nvSpPr>
          <p:cNvPr id="161"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buNone/>
            </a:pPr>
            <a:endParaRPr b="0" lang="en-US" sz="1800" strike="noStrike" u="none">
              <a:solidFill>
                <a:srgbClr val="000000"/>
              </a:solidFill>
              <a:effectLst/>
              <a:uFillTx/>
              <a:latin typeface="Arial"/>
            </a:endParaRPr>
          </a:p>
        </p:txBody>
      </p:sp>
      <p:sp>
        <p:nvSpPr>
          <p:cNvPr id="162" name="PlaceHolder 3"/>
          <p:cNvSpPr>
            <a:spLocks noGrp="1"/>
          </p:cNvSpPr>
          <p:nvPr>
            <p:ph type="sldNum" idx="13"/>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36AA758E-B108-4021-ABE2-2B238FF8A1C3}"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 name="PlaceHolder 1"/>
          <p:cNvSpPr>
            <a:spLocks noGrp="1"/>
          </p:cNvSpPr>
          <p:nvPr>
            <p:ph type="sldImg"/>
          </p:nvPr>
        </p:nvSpPr>
        <p:spPr>
          <a:xfrm>
            <a:off x="685800" y="1143000"/>
            <a:ext cx="5486040" cy="3085920"/>
          </a:xfrm>
          <a:prstGeom prst="rect">
            <a:avLst/>
          </a:prstGeom>
          <a:ln w="0">
            <a:noFill/>
          </a:ln>
        </p:spPr>
      </p:sp>
      <p:sp>
        <p:nvSpPr>
          <p:cNvPr id="164"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buNone/>
            </a:pPr>
            <a:endParaRPr b="0" lang="en-US" sz="1800" strike="noStrike" u="none">
              <a:solidFill>
                <a:srgbClr val="000000"/>
              </a:solidFill>
              <a:effectLst/>
              <a:uFillTx/>
              <a:latin typeface="Arial"/>
            </a:endParaRPr>
          </a:p>
        </p:txBody>
      </p:sp>
      <p:sp>
        <p:nvSpPr>
          <p:cNvPr id="165" name="PlaceHolder 3"/>
          <p:cNvSpPr>
            <a:spLocks noGrp="1"/>
          </p:cNvSpPr>
          <p:nvPr>
            <p:ph type="sldNum" idx="14"/>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55DDEC1B-173B-421E-8452-8584D9645E8B}"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6" name="PlaceHolder 1"/>
          <p:cNvSpPr>
            <a:spLocks noGrp="1"/>
          </p:cNvSpPr>
          <p:nvPr>
            <p:ph type="sldImg"/>
          </p:nvPr>
        </p:nvSpPr>
        <p:spPr>
          <a:xfrm>
            <a:off x="685800" y="1143000"/>
            <a:ext cx="5486040" cy="3085920"/>
          </a:xfrm>
          <a:prstGeom prst="rect">
            <a:avLst/>
          </a:prstGeom>
          <a:ln w="0">
            <a:noFill/>
          </a:ln>
        </p:spPr>
      </p:sp>
      <p:sp>
        <p:nvSpPr>
          <p:cNvPr id="167"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buNone/>
            </a:pPr>
            <a:endParaRPr b="0" lang="en-US" sz="1800" strike="noStrike" u="none">
              <a:solidFill>
                <a:srgbClr val="000000"/>
              </a:solidFill>
              <a:effectLst/>
              <a:uFillTx/>
              <a:latin typeface="Arial"/>
            </a:endParaRPr>
          </a:p>
        </p:txBody>
      </p:sp>
      <p:sp>
        <p:nvSpPr>
          <p:cNvPr id="168" name="PlaceHolder 3"/>
          <p:cNvSpPr>
            <a:spLocks noGrp="1"/>
          </p:cNvSpPr>
          <p:nvPr>
            <p:ph type="sldNum" idx="15"/>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D6B903A0-1F39-4045-927B-B8A5B11068E1}"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9" name="PlaceHolder 1"/>
          <p:cNvSpPr>
            <a:spLocks noGrp="1"/>
          </p:cNvSpPr>
          <p:nvPr>
            <p:ph type="sldImg"/>
          </p:nvPr>
        </p:nvSpPr>
        <p:spPr>
          <a:xfrm>
            <a:off x="685800" y="1143000"/>
            <a:ext cx="5486040" cy="3085920"/>
          </a:xfrm>
          <a:prstGeom prst="rect">
            <a:avLst/>
          </a:prstGeom>
          <a:ln w="0">
            <a:noFill/>
          </a:ln>
        </p:spPr>
      </p:sp>
      <p:sp>
        <p:nvSpPr>
          <p:cNvPr id="170"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buNone/>
            </a:pPr>
            <a:endParaRPr b="0" lang="en-US" sz="1800" strike="noStrike" u="none">
              <a:solidFill>
                <a:srgbClr val="000000"/>
              </a:solidFill>
              <a:effectLst/>
              <a:uFillTx/>
              <a:latin typeface="Arial"/>
            </a:endParaRPr>
          </a:p>
        </p:txBody>
      </p:sp>
      <p:sp>
        <p:nvSpPr>
          <p:cNvPr id="171" name="PlaceHolder 3"/>
          <p:cNvSpPr>
            <a:spLocks noGrp="1"/>
          </p:cNvSpPr>
          <p:nvPr>
            <p:ph type="sldNum" idx="16"/>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F6F5F510-78A9-46BA-9C19-3E2E24D699FD}"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PlaceHolder 1"/>
          <p:cNvSpPr>
            <a:spLocks noGrp="1"/>
          </p:cNvSpPr>
          <p:nvPr>
            <p:ph type="sldImg"/>
          </p:nvPr>
        </p:nvSpPr>
        <p:spPr>
          <a:xfrm>
            <a:off x="685800" y="1143000"/>
            <a:ext cx="5486040" cy="3085920"/>
          </a:xfrm>
          <a:prstGeom prst="rect">
            <a:avLst/>
          </a:prstGeom>
          <a:ln w="0">
            <a:noFill/>
          </a:ln>
        </p:spPr>
      </p:sp>
      <p:sp>
        <p:nvSpPr>
          <p:cNvPr id="137"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buNone/>
            </a:pPr>
            <a:endParaRPr b="0" lang="en-US" sz="1800" strike="noStrike" u="none">
              <a:solidFill>
                <a:srgbClr val="000000"/>
              </a:solidFill>
              <a:effectLst/>
              <a:uFillTx/>
              <a:latin typeface="Arial"/>
            </a:endParaRPr>
          </a:p>
        </p:txBody>
      </p:sp>
      <p:sp>
        <p:nvSpPr>
          <p:cNvPr id="138" name="PlaceHolder 3"/>
          <p:cNvSpPr>
            <a:spLocks noGrp="1"/>
          </p:cNvSpPr>
          <p:nvPr>
            <p:ph type="sldNum" idx="5"/>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7BC56176-0750-4021-8524-23E4FAF74D5F}"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PlaceHolder 1"/>
          <p:cNvSpPr>
            <a:spLocks noGrp="1"/>
          </p:cNvSpPr>
          <p:nvPr>
            <p:ph type="sldImg"/>
          </p:nvPr>
        </p:nvSpPr>
        <p:spPr>
          <a:xfrm>
            <a:off x="685800" y="1143000"/>
            <a:ext cx="5486040" cy="3085920"/>
          </a:xfrm>
          <a:prstGeom prst="rect">
            <a:avLst/>
          </a:prstGeom>
          <a:ln w="0">
            <a:noFill/>
          </a:ln>
        </p:spPr>
      </p:sp>
      <p:sp>
        <p:nvSpPr>
          <p:cNvPr id="140"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buNone/>
            </a:pPr>
            <a:endParaRPr b="0" lang="en-US" sz="1800" strike="noStrike" u="none">
              <a:solidFill>
                <a:srgbClr val="000000"/>
              </a:solidFill>
              <a:effectLst/>
              <a:uFillTx/>
              <a:latin typeface="Arial"/>
            </a:endParaRPr>
          </a:p>
        </p:txBody>
      </p:sp>
      <p:sp>
        <p:nvSpPr>
          <p:cNvPr id="141" name="PlaceHolder 3"/>
          <p:cNvSpPr>
            <a:spLocks noGrp="1"/>
          </p:cNvSpPr>
          <p:nvPr>
            <p:ph type="sldNum" idx="6"/>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E37C31B5-3581-4FBB-BE58-428D72B9A60A}"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PlaceHolder 1"/>
          <p:cNvSpPr>
            <a:spLocks noGrp="1"/>
          </p:cNvSpPr>
          <p:nvPr>
            <p:ph type="sldImg"/>
          </p:nvPr>
        </p:nvSpPr>
        <p:spPr>
          <a:xfrm>
            <a:off x="685800" y="1143000"/>
            <a:ext cx="5486040" cy="3085920"/>
          </a:xfrm>
          <a:prstGeom prst="rect">
            <a:avLst/>
          </a:prstGeom>
          <a:ln w="0">
            <a:noFill/>
          </a:ln>
        </p:spPr>
      </p:sp>
      <p:sp>
        <p:nvSpPr>
          <p:cNvPr id="143"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buNone/>
            </a:pPr>
            <a:endParaRPr b="0" lang="en-US" sz="1800" strike="noStrike" u="none">
              <a:solidFill>
                <a:srgbClr val="000000"/>
              </a:solidFill>
              <a:effectLst/>
              <a:uFillTx/>
              <a:latin typeface="Arial"/>
            </a:endParaRPr>
          </a:p>
        </p:txBody>
      </p:sp>
      <p:sp>
        <p:nvSpPr>
          <p:cNvPr id="144" name="PlaceHolder 3"/>
          <p:cNvSpPr>
            <a:spLocks noGrp="1"/>
          </p:cNvSpPr>
          <p:nvPr>
            <p:ph type="sldNum" idx="7"/>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E1738815-A7E9-4251-9BFB-DD5F1E1ADA0C}"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PlaceHolder 1"/>
          <p:cNvSpPr>
            <a:spLocks noGrp="1"/>
          </p:cNvSpPr>
          <p:nvPr>
            <p:ph type="sldImg"/>
          </p:nvPr>
        </p:nvSpPr>
        <p:spPr>
          <a:xfrm>
            <a:off x="685800" y="1143000"/>
            <a:ext cx="5486040" cy="3085920"/>
          </a:xfrm>
          <a:prstGeom prst="rect">
            <a:avLst/>
          </a:prstGeom>
          <a:ln w="0">
            <a:noFill/>
          </a:ln>
        </p:spPr>
      </p:sp>
      <p:sp>
        <p:nvSpPr>
          <p:cNvPr id="146"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buNone/>
            </a:pPr>
            <a:endParaRPr b="0" lang="en-US" sz="1800" strike="noStrike" u="none">
              <a:solidFill>
                <a:srgbClr val="000000"/>
              </a:solidFill>
              <a:effectLst/>
              <a:uFillTx/>
              <a:latin typeface="Arial"/>
            </a:endParaRPr>
          </a:p>
        </p:txBody>
      </p:sp>
      <p:sp>
        <p:nvSpPr>
          <p:cNvPr id="147" name="PlaceHolder 3"/>
          <p:cNvSpPr>
            <a:spLocks noGrp="1"/>
          </p:cNvSpPr>
          <p:nvPr>
            <p:ph type="sldNum" idx="8"/>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A78BC2B2-47F0-412B-9C86-570C335D9389}"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PlaceHolder 1"/>
          <p:cNvSpPr>
            <a:spLocks noGrp="1"/>
          </p:cNvSpPr>
          <p:nvPr>
            <p:ph type="sldImg"/>
          </p:nvPr>
        </p:nvSpPr>
        <p:spPr>
          <a:xfrm>
            <a:off x="685800" y="1143000"/>
            <a:ext cx="5486040" cy="3085920"/>
          </a:xfrm>
          <a:prstGeom prst="rect">
            <a:avLst/>
          </a:prstGeom>
          <a:ln w="0">
            <a:noFill/>
          </a:ln>
        </p:spPr>
      </p:sp>
      <p:sp>
        <p:nvSpPr>
          <p:cNvPr id="149"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buNone/>
            </a:pPr>
            <a:endParaRPr b="0" lang="en-US" sz="1800" strike="noStrike" u="none">
              <a:solidFill>
                <a:srgbClr val="000000"/>
              </a:solidFill>
              <a:effectLst/>
              <a:uFillTx/>
              <a:latin typeface="Arial"/>
            </a:endParaRPr>
          </a:p>
        </p:txBody>
      </p:sp>
      <p:sp>
        <p:nvSpPr>
          <p:cNvPr id="150" name="PlaceHolder 3"/>
          <p:cNvSpPr>
            <a:spLocks noGrp="1"/>
          </p:cNvSpPr>
          <p:nvPr>
            <p:ph type="sldNum" idx="9"/>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D849378C-0C24-4995-88A9-F78A9CA1E8A6}"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PlaceHolder 1"/>
          <p:cNvSpPr>
            <a:spLocks noGrp="1"/>
          </p:cNvSpPr>
          <p:nvPr>
            <p:ph type="sldImg"/>
          </p:nvPr>
        </p:nvSpPr>
        <p:spPr>
          <a:xfrm>
            <a:off x="685800" y="1143000"/>
            <a:ext cx="5486040" cy="3085920"/>
          </a:xfrm>
          <a:prstGeom prst="rect">
            <a:avLst/>
          </a:prstGeom>
          <a:ln w="0">
            <a:noFill/>
          </a:ln>
        </p:spPr>
      </p:sp>
      <p:sp>
        <p:nvSpPr>
          <p:cNvPr id="152"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buNone/>
            </a:pPr>
            <a:endParaRPr b="0" lang="en-US" sz="1800" strike="noStrike" u="none">
              <a:solidFill>
                <a:srgbClr val="000000"/>
              </a:solidFill>
              <a:effectLst/>
              <a:uFillTx/>
              <a:latin typeface="Arial"/>
            </a:endParaRPr>
          </a:p>
        </p:txBody>
      </p:sp>
      <p:sp>
        <p:nvSpPr>
          <p:cNvPr id="153" name="PlaceHolder 3"/>
          <p:cNvSpPr>
            <a:spLocks noGrp="1"/>
          </p:cNvSpPr>
          <p:nvPr>
            <p:ph type="sldNum" idx="10"/>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E21143CA-1261-482E-AE6A-08B61DF311BE}"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PlaceHolder 1"/>
          <p:cNvSpPr>
            <a:spLocks noGrp="1"/>
          </p:cNvSpPr>
          <p:nvPr>
            <p:ph type="sldImg"/>
          </p:nvPr>
        </p:nvSpPr>
        <p:spPr>
          <a:xfrm>
            <a:off x="685800" y="1143000"/>
            <a:ext cx="5486040" cy="3085920"/>
          </a:xfrm>
          <a:prstGeom prst="rect">
            <a:avLst/>
          </a:prstGeom>
          <a:ln w="0">
            <a:noFill/>
          </a:ln>
        </p:spPr>
      </p:sp>
      <p:sp>
        <p:nvSpPr>
          <p:cNvPr id="155"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buNone/>
            </a:pPr>
            <a:endParaRPr b="0" lang="en-US" sz="1800" strike="noStrike" u="none">
              <a:solidFill>
                <a:srgbClr val="000000"/>
              </a:solidFill>
              <a:effectLst/>
              <a:uFillTx/>
              <a:latin typeface="Arial"/>
            </a:endParaRPr>
          </a:p>
        </p:txBody>
      </p:sp>
      <p:sp>
        <p:nvSpPr>
          <p:cNvPr id="156" name="PlaceHolder 3"/>
          <p:cNvSpPr>
            <a:spLocks noGrp="1"/>
          </p:cNvSpPr>
          <p:nvPr>
            <p:ph type="sldNum" idx="11"/>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1A7F5E7D-755C-4642-B729-F82FF60638A2}"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PlaceHolder 1"/>
          <p:cNvSpPr>
            <a:spLocks noGrp="1"/>
          </p:cNvSpPr>
          <p:nvPr>
            <p:ph type="sldImg"/>
          </p:nvPr>
        </p:nvSpPr>
        <p:spPr>
          <a:xfrm>
            <a:off x="685800" y="1143000"/>
            <a:ext cx="5486040" cy="3085920"/>
          </a:xfrm>
          <a:prstGeom prst="rect">
            <a:avLst/>
          </a:prstGeom>
          <a:ln w="0">
            <a:noFill/>
          </a:ln>
        </p:spPr>
      </p:sp>
      <p:sp>
        <p:nvSpPr>
          <p:cNvPr id="158"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buNone/>
            </a:pPr>
            <a:endParaRPr b="0" lang="en-US" sz="1800" strike="noStrike" u="none">
              <a:solidFill>
                <a:srgbClr val="000000"/>
              </a:solidFill>
              <a:effectLst/>
              <a:uFillTx/>
              <a:latin typeface="Arial"/>
            </a:endParaRPr>
          </a:p>
        </p:txBody>
      </p:sp>
      <p:sp>
        <p:nvSpPr>
          <p:cNvPr id="159" name="PlaceHolder 3"/>
          <p:cNvSpPr>
            <a:spLocks noGrp="1"/>
          </p:cNvSpPr>
          <p:nvPr>
            <p:ph type="sldNum" idx="12"/>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A7816BC0-CB38-4AFF-8484-38730FC5F7DA}"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DEFAULT">
    <p:spTree>
      <p:nvGrpSpPr>
        <p:cNvPr id="1" name=""/>
        <p:cNvGrpSpPr/>
        <p:nvPr/>
      </p:nvGrpSpPr>
      <p:grpSpPr>
        <a:xfrm>
          <a:off x="0" y="0"/>
          <a:ext cx="0" cy="0"/>
          <a:chOff x="0" y="0"/>
          <a:chExt cx="0" cy="0"/>
        </a:xfrm>
      </p:grpSpPr>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buNone/>
            </a:pPr>
            <a:r>
              <a:rPr b="0" lang="en-US" sz="1800" strike="noStrike" u="none">
                <a:solidFill>
                  <a:schemeClr val="dk1"/>
                </a:solidFill>
                <a:effectLst/>
                <a:uFillTx/>
                <a:latin typeface="Calibri"/>
              </a:rPr>
              <a:t>Click to edit the title text format</a:t>
            </a:r>
            <a:endParaRPr b="0" lang="en-US" sz="1800" strike="noStrike" u="none">
              <a:solidFill>
                <a:schemeClr val="dk1"/>
              </a:solidFill>
              <a:effectLst/>
              <a:uFillTx/>
              <a:latin typeface="Calibri"/>
            </a:endParaRPr>
          </a:p>
        </p:txBody>
      </p:sp>
      <p:sp>
        <p:nvSpPr>
          <p:cNvPr id="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US" sz="3200" strike="noStrike" u="none">
                <a:solidFill>
                  <a:schemeClr val="dk1"/>
                </a:solidFill>
                <a:effectLst/>
                <a:uFillTx/>
                <a:latin typeface="Calibri"/>
              </a:rPr>
              <a:t>Click to edit the outline text format</a:t>
            </a:r>
            <a:endParaRPr b="0" lang="en-US" sz="3200" strike="noStrike" u="none">
              <a:solidFill>
                <a:schemeClr val="dk1"/>
              </a:solidFill>
              <a:effectLst/>
              <a:uFillTx/>
              <a:latin typeface="Calibri"/>
            </a:endParaRPr>
          </a:p>
          <a:p>
            <a:pPr lvl="1" marL="864000" indent="-324000">
              <a:spcBef>
                <a:spcPts val="1134"/>
              </a:spcBef>
              <a:buClr>
                <a:srgbClr val="000000"/>
              </a:buClr>
              <a:buSzPct val="75000"/>
              <a:buFont typeface="Symbol" charset="2"/>
              <a:buChar char=""/>
            </a:pPr>
            <a:r>
              <a:rPr b="0" lang="en-US" sz="2400" strike="noStrike" u="none">
                <a:solidFill>
                  <a:schemeClr val="dk1"/>
                </a:solidFill>
                <a:effectLst/>
                <a:uFillTx/>
                <a:latin typeface="Calibri"/>
              </a:rPr>
              <a:t>Second Outline Level</a:t>
            </a:r>
            <a:endParaRPr b="0" lang="en-US" sz="2400" strike="noStrike" u="none">
              <a:solidFill>
                <a:schemeClr val="dk1"/>
              </a:solidFill>
              <a:effectLst/>
              <a:uFillTx/>
              <a:latin typeface="Calibri"/>
            </a:endParaRPr>
          </a:p>
          <a:p>
            <a:pPr lvl="2" marL="1296000" indent="-288000">
              <a:spcBef>
                <a:spcPts val="850"/>
              </a:spcBef>
              <a:buClr>
                <a:srgbClr val="000000"/>
              </a:buClr>
              <a:buSzPct val="45000"/>
              <a:buFont typeface="Wingdings" charset="2"/>
              <a:buChar char=""/>
            </a:pPr>
            <a:r>
              <a:rPr b="0" lang="en-US" sz="2000" strike="noStrike" u="none">
                <a:solidFill>
                  <a:schemeClr val="dk1"/>
                </a:solidFill>
                <a:effectLst/>
                <a:uFillTx/>
                <a:latin typeface="Calibri"/>
              </a:rPr>
              <a:t>Third Outline Level</a:t>
            </a:r>
            <a:endParaRPr b="0" lang="en-US" sz="2000" strike="noStrike" u="none">
              <a:solidFill>
                <a:schemeClr val="dk1"/>
              </a:solidFill>
              <a:effectLst/>
              <a:uFillTx/>
              <a:latin typeface="Calibri"/>
            </a:endParaRPr>
          </a:p>
          <a:p>
            <a:pPr lvl="3" marL="1728000" indent="-216000">
              <a:spcBef>
                <a:spcPts val="567"/>
              </a:spcBef>
              <a:buClr>
                <a:srgbClr val="000000"/>
              </a:buClr>
              <a:buSzPct val="75000"/>
              <a:buFont typeface="Symbol" charset="2"/>
              <a:buChar char=""/>
            </a:pPr>
            <a:r>
              <a:rPr b="0" lang="en-US" sz="2000" strike="noStrike" u="none">
                <a:solidFill>
                  <a:schemeClr val="dk1"/>
                </a:solidFill>
                <a:effectLst/>
                <a:uFillTx/>
                <a:latin typeface="Calibri"/>
              </a:rPr>
              <a:t>Fourth Outline Level</a:t>
            </a:r>
            <a:endParaRPr b="0" lang="en-US" sz="2000" strike="noStrike" u="none">
              <a:solidFill>
                <a:schemeClr val="dk1"/>
              </a:solidFill>
              <a:effectLst/>
              <a:uFillTx/>
              <a:latin typeface="Calibri"/>
            </a:endParaRPr>
          </a:p>
          <a:p>
            <a:pPr lvl="4" marL="2160000" indent="-216000">
              <a:spcBef>
                <a:spcPts val="283"/>
              </a:spcBef>
              <a:buClr>
                <a:srgbClr val="000000"/>
              </a:buClr>
              <a:buSzPct val="45000"/>
              <a:buFont typeface="Wingdings" charset="2"/>
              <a:buChar char=""/>
            </a:pPr>
            <a:r>
              <a:rPr b="0" lang="en-US" sz="2000" strike="noStrike" u="none">
                <a:solidFill>
                  <a:schemeClr val="dk1"/>
                </a:solidFill>
                <a:effectLst/>
                <a:uFillTx/>
                <a:latin typeface="Calibri"/>
              </a:rPr>
              <a:t>Fifth Outline Level</a:t>
            </a:r>
            <a:endParaRPr b="0" lang="en-US" sz="2000" strike="noStrike" u="none">
              <a:solidFill>
                <a:schemeClr val="dk1"/>
              </a:solidFill>
              <a:effectLst/>
              <a:uFillTx/>
              <a:latin typeface="Calibri"/>
            </a:endParaRPr>
          </a:p>
          <a:p>
            <a:pPr lvl="5" marL="2592000" indent="-216000">
              <a:spcBef>
                <a:spcPts val="283"/>
              </a:spcBef>
              <a:buClr>
                <a:srgbClr val="000000"/>
              </a:buClr>
              <a:buSzPct val="45000"/>
              <a:buFont typeface="Wingdings" charset="2"/>
              <a:buChar char=""/>
            </a:pPr>
            <a:r>
              <a:rPr b="0" lang="en-US" sz="2000" strike="noStrike" u="none">
                <a:solidFill>
                  <a:schemeClr val="dk1"/>
                </a:solidFill>
                <a:effectLst/>
                <a:uFillTx/>
                <a:latin typeface="Calibri"/>
              </a:rPr>
              <a:t>Sixth Outline Level</a:t>
            </a:r>
            <a:endParaRPr b="0" lang="en-US" sz="2000" strike="noStrike" u="none">
              <a:solidFill>
                <a:schemeClr val="dk1"/>
              </a:solidFill>
              <a:effectLst/>
              <a:uFillTx/>
              <a:latin typeface="Calibri"/>
            </a:endParaRPr>
          </a:p>
          <a:p>
            <a:pPr lvl="6" marL="3024000" indent="-216000">
              <a:spcBef>
                <a:spcPts val="283"/>
              </a:spcBef>
              <a:buClr>
                <a:srgbClr val="000000"/>
              </a:buClr>
              <a:buSzPct val="45000"/>
              <a:buFont typeface="Wingdings" charset="2"/>
              <a:buChar char=""/>
            </a:pPr>
            <a:r>
              <a:rPr b="0" lang="en-US" sz="2000" strike="noStrike" u="none">
                <a:solidFill>
                  <a:schemeClr val="dk1"/>
                </a:solidFill>
                <a:effectLst/>
                <a:uFillTx/>
                <a:latin typeface="Calibri"/>
              </a:rPr>
              <a:t>Seventh Outline Level</a:t>
            </a:r>
            <a:endParaRPr b="0" lang="en-US" sz="2000" strike="noStrike" u="none">
              <a:solidFill>
                <a:schemeClr val="dk1"/>
              </a:solidFill>
              <a:effectLst/>
              <a:uFillTx/>
              <a:latin typeface="Calibri"/>
            </a:endParaRPr>
          </a:p>
        </p:txBody>
      </p:sp>
    </p:spTree>
  </p:cSld>
  <p:clrMap bg1="lt1" tx1="dk1" bg2="lt2" tx2="dk2" accent1="accent1" accent2="accent2" accent3="accent3" accent4="accent4" accent5="accent5" accent6="accent6" hlink="hlink" folHlink="folHlink"/>
  <p:sldLayoutIdLst>
    <p:sldLayoutId id="2147483649" r:id="rId2"/>
  </p:sldLayoutIdLst>
</p:sldMaster>
</file>

<file path=ppt/slides/_rels/slide1.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1.xml"/><Relationship Id="rId3" Type="http://schemas.openxmlformats.org/officeDocument/2006/relationships/notesSlide" Target="../notesSlides/notesSlide1.xml"/>
</Relationships>
</file>

<file path=ppt/slides/_rels/slide10.xml.rels><?xml version="1.0" encoding="UTF-8"?>
<Relationships xmlns="http://schemas.openxmlformats.org/package/2006/relationships"><Relationship Id="rId1" Type="http://schemas.openxmlformats.org/officeDocument/2006/relationships/image" Target="../media/image10.jpeg"/><Relationship Id="rId2" Type="http://schemas.openxmlformats.org/officeDocument/2006/relationships/slideLayout" Target="../slideLayouts/slideLayout1.xml"/><Relationship Id="rId3" Type="http://schemas.openxmlformats.org/officeDocument/2006/relationships/notesSlide" Target="../notesSlides/notesSlide10.xml"/>
</Relationships>
</file>

<file path=ppt/slides/_rels/slide11.xml.rels><?xml version="1.0" encoding="UTF-8"?>
<Relationships xmlns="http://schemas.openxmlformats.org/package/2006/relationships"><Relationship Id="rId1" Type="http://schemas.openxmlformats.org/officeDocument/2006/relationships/image" Target="../media/image11.jpeg"/><Relationship Id="rId2" Type="http://schemas.openxmlformats.org/officeDocument/2006/relationships/slideLayout" Target="../slideLayouts/slideLayout1.xml"/><Relationship Id="rId3" Type="http://schemas.openxmlformats.org/officeDocument/2006/relationships/notesSlide" Target="../notesSlides/notesSlide11.xml"/>
</Relationships>
</file>

<file path=ppt/slides/_rels/slide12.xml.rels><?xml version="1.0" encoding="UTF-8"?>
<Relationships xmlns="http://schemas.openxmlformats.org/package/2006/relationships"><Relationship Id="rId1" Type="http://schemas.openxmlformats.org/officeDocument/2006/relationships/image" Target="../media/image12.jpeg"/><Relationship Id="rId2" Type="http://schemas.openxmlformats.org/officeDocument/2006/relationships/slideLayout" Target="../slideLayouts/slideLayout1.xml"/><Relationship Id="rId3" Type="http://schemas.openxmlformats.org/officeDocument/2006/relationships/notesSlide" Target="../notesSlides/notesSlide12.xml"/>
</Relationships>
</file>

<file path=ppt/slides/_rels/slide13.xml.rels><?xml version="1.0" encoding="UTF-8"?>
<Relationships xmlns="http://schemas.openxmlformats.org/package/2006/relationships"><Relationship Id="rId1" Type="http://schemas.openxmlformats.org/officeDocument/2006/relationships/image" Target="../media/image13.jpeg"/><Relationship Id="rId2" Type="http://schemas.openxmlformats.org/officeDocument/2006/relationships/slideLayout" Target="../slideLayouts/slideLayout1.xml"/><Relationship Id="rId3" Type="http://schemas.openxmlformats.org/officeDocument/2006/relationships/notesSlide" Target="../notesSlides/notesSlide13.xml"/>
</Relationships>
</file>

<file path=ppt/slides/_rels/slide2.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slideLayout" Target="../slideLayouts/slideLayout1.xml"/><Relationship Id="rId3" Type="http://schemas.openxmlformats.org/officeDocument/2006/relationships/notesSlide" Target="../notesSlides/notesSlide2.xml"/>
</Relationships>
</file>

<file path=ppt/slides/_rels/slide3.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slideLayout" Target="../slideLayouts/slideLayout1.xml"/><Relationship Id="rId3" Type="http://schemas.openxmlformats.org/officeDocument/2006/relationships/notesSlide" Target="../notesSlides/notesSlide3.xml"/>
</Relationships>
</file>

<file path=ppt/slides/_rels/slide4.xml.rels><?xml version="1.0" encoding="UTF-8"?>
<Relationships xmlns="http://schemas.openxmlformats.org/package/2006/relationships"><Relationship Id="rId1" Type="http://schemas.openxmlformats.org/officeDocument/2006/relationships/image" Target="../media/image4.jpeg"/><Relationship Id="rId2" Type="http://schemas.openxmlformats.org/officeDocument/2006/relationships/slideLayout" Target="../slideLayouts/slideLayout1.xml"/><Relationship Id="rId3" Type="http://schemas.openxmlformats.org/officeDocument/2006/relationships/notesSlide" Target="../notesSlides/notesSlide4.xml"/>
</Relationships>
</file>

<file path=ppt/slides/_rels/slide5.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1.xml"/><Relationship Id="rId3" Type="http://schemas.openxmlformats.org/officeDocument/2006/relationships/notesSlide" Target="../notesSlides/notesSlide5.xml"/>
</Relationships>
</file>

<file path=ppt/slides/_rels/slide6.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slideLayout" Target="../slideLayouts/slideLayout1.xml"/><Relationship Id="rId3"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image" Target="../media/image7.jpeg"/><Relationship Id="rId2" Type="http://schemas.openxmlformats.org/officeDocument/2006/relationships/slideLayout" Target="../slideLayouts/slideLayout1.xml"/><Relationship Id="rId3"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image" Target="../media/image8.jpeg"/><Relationship Id="rId2" Type="http://schemas.openxmlformats.org/officeDocument/2006/relationships/slideLayout" Target="../slideLayouts/slideLayout1.xml"/><Relationship Id="rId3"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image" Target="../media/image9.jpeg"/><Relationship Id="rId2" Type="http://schemas.openxmlformats.org/officeDocument/2006/relationships/slideLayout" Target="../slideLayouts/slideLayout1.xml"/><Relationship Id="rId3"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1b2a41"/>
        </a:solidFill>
      </p:bgPr>
    </p:bg>
    <p:spTree>
      <p:nvGrpSpPr>
        <p:cNvPr id="1" name=""/>
        <p:cNvGrpSpPr/>
        <p:nvPr/>
      </p:nvGrpSpPr>
      <p:grpSpPr>
        <a:xfrm>
          <a:off x="0" y="0"/>
          <a:ext cx="0" cy="0"/>
          <a:chOff x="0" y="0"/>
          <a:chExt cx="0" cy="0"/>
        </a:xfrm>
      </p:grpSpPr>
      <p:pic>
        <p:nvPicPr>
          <p:cNvPr id="8" name="Image 0" descr="preencoded.png"/>
          <p:cNvPicPr/>
          <p:nvPr/>
        </p:nvPicPr>
        <p:blipFill>
          <a:blip r:embed="rId1"/>
          <a:stretch/>
        </p:blipFill>
        <p:spPr>
          <a:xfrm>
            <a:off x="0" y="0"/>
            <a:ext cx="12188520" cy="6857640"/>
          </a:xfrm>
          <a:prstGeom prst="rect">
            <a:avLst/>
          </a:prstGeom>
          <a:noFill/>
          <a:ln w="0">
            <a:noFill/>
          </a:ln>
        </p:spPr>
      </p:pic>
      <p:sp>
        <p:nvSpPr>
          <p:cNvPr id="9" name="Shape 0"/>
          <p:cNvSpPr/>
          <p:nvPr/>
        </p:nvSpPr>
        <p:spPr>
          <a:xfrm>
            <a:off x="0" y="0"/>
            <a:ext cx="12188520" cy="6857640"/>
          </a:xfrm>
          <a:prstGeom prst="rect">
            <a:avLst/>
          </a:prstGeom>
          <a:solidFill>
            <a:srgbClr val="1b2a41">
              <a:alpha val="45000"/>
            </a:srgbClr>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10" name="Shape 1"/>
          <p:cNvSpPr/>
          <p:nvPr/>
        </p:nvSpPr>
        <p:spPr>
          <a:xfrm>
            <a:off x="0" y="4572000"/>
            <a:ext cx="12188520" cy="2285640"/>
          </a:xfrm>
          <a:prstGeom prst="rect">
            <a:avLst/>
          </a:prstGeom>
          <a:solidFill>
            <a:srgbClr val="1b2a41">
              <a:alpha val="85000"/>
            </a:srgbClr>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11" name="Text 2"/>
          <p:cNvSpPr/>
          <p:nvPr/>
        </p:nvSpPr>
        <p:spPr>
          <a:xfrm>
            <a:off x="640080" y="4663440"/>
            <a:ext cx="10972440" cy="45684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1" lang="en-US" sz="1600" spc="799" strike="noStrike" u="none">
                <a:solidFill>
                  <a:srgbClr val="f59e0b"/>
                </a:solidFill>
                <a:effectLst/>
                <a:uFillTx/>
                <a:latin typeface="Calibri"/>
                <a:ea typeface="Calibri"/>
              </a:rPr>
              <a:t>APPENDIX</a:t>
            </a:r>
            <a:endParaRPr b="0" lang="en-US" sz="1600" strike="noStrike" u="none">
              <a:solidFill>
                <a:srgbClr val="ffffff"/>
              </a:solidFill>
              <a:effectLst/>
              <a:uFillTx/>
              <a:latin typeface="Arial"/>
            </a:endParaRPr>
          </a:p>
        </p:txBody>
      </p:sp>
      <p:sp>
        <p:nvSpPr>
          <p:cNvPr id="12" name="Text 3"/>
          <p:cNvSpPr/>
          <p:nvPr/>
        </p:nvSpPr>
        <p:spPr>
          <a:xfrm>
            <a:off x="640080" y="5029200"/>
            <a:ext cx="10972440" cy="82260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1" lang="en-US" sz="5400" strike="noStrike" u="none">
                <a:solidFill>
                  <a:srgbClr val="ffffff"/>
                </a:solidFill>
                <a:effectLst/>
                <a:uFillTx/>
                <a:latin typeface="Georgia"/>
                <a:ea typeface="Georgia"/>
              </a:rPr>
              <a:t>The Cooach Story</a:t>
            </a:r>
            <a:endParaRPr b="0" lang="en-US" sz="5400" strike="noStrike" u="none">
              <a:solidFill>
                <a:srgbClr val="ffffff"/>
              </a:solidFill>
              <a:effectLst/>
              <a:uFillTx/>
              <a:latin typeface="Arial"/>
            </a:endParaRPr>
          </a:p>
        </p:txBody>
      </p:sp>
      <p:sp>
        <p:nvSpPr>
          <p:cNvPr id="13" name="Text 4"/>
          <p:cNvSpPr/>
          <p:nvPr/>
        </p:nvSpPr>
        <p:spPr>
          <a:xfrm>
            <a:off x="640080" y="5943600"/>
            <a:ext cx="10972440" cy="54828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0" i="1" lang="en-US" sz="2200" strike="noStrike" u="none">
                <a:solidFill>
                  <a:srgbClr val="cadcfc"/>
                </a:solidFill>
                <a:effectLst/>
                <a:uFillTx/>
                <a:latin typeface="Georgia"/>
                <a:ea typeface="Georgia"/>
              </a:rPr>
              <a:t>The 40-Year Quest to Build the Operating System for Entrepreneurs</a:t>
            </a:r>
            <a:endParaRPr b="0" lang="en-US" sz="2200" strike="noStrike" u="non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5" name="Image 0" descr="preencoded.png"/>
          <p:cNvPicPr/>
          <p:nvPr/>
        </p:nvPicPr>
        <p:blipFill>
          <a:blip r:embed="rId1"/>
          <a:stretch/>
        </p:blipFill>
        <p:spPr>
          <a:xfrm>
            <a:off x="6245280" y="0"/>
            <a:ext cx="5943240" cy="6857640"/>
          </a:xfrm>
          <a:prstGeom prst="rect">
            <a:avLst/>
          </a:prstGeom>
          <a:noFill/>
          <a:ln w="0">
            <a:noFill/>
          </a:ln>
        </p:spPr>
      </p:pic>
      <p:sp>
        <p:nvSpPr>
          <p:cNvPr id="96" name="Text 0"/>
          <p:cNvSpPr/>
          <p:nvPr/>
        </p:nvSpPr>
        <p:spPr>
          <a:xfrm>
            <a:off x="548640" y="502920"/>
            <a:ext cx="5120280" cy="31968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1" lang="en-US" sz="1300" spc="601" strike="noStrike" u="none">
                <a:solidFill>
                  <a:srgbClr val="f59e0b"/>
                </a:solidFill>
                <a:effectLst/>
                <a:uFillTx/>
                <a:latin typeface="Calibri"/>
                <a:ea typeface="Calibri"/>
              </a:rPr>
              <a:t>CHAPTER 9</a:t>
            </a:r>
            <a:endParaRPr b="0" lang="en-US" sz="1300" strike="noStrike" u="none">
              <a:solidFill>
                <a:srgbClr val="000000"/>
              </a:solidFill>
              <a:effectLst/>
              <a:uFillTx/>
              <a:latin typeface="Arial"/>
            </a:endParaRPr>
          </a:p>
        </p:txBody>
      </p:sp>
      <p:sp>
        <p:nvSpPr>
          <p:cNvPr id="97" name="Text 1"/>
          <p:cNvSpPr/>
          <p:nvPr/>
        </p:nvSpPr>
        <p:spPr>
          <a:xfrm>
            <a:off x="548640" y="868680"/>
            <a:ext cx="5120280" cy="100548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1" lang="en-US" sz="3600" strike="noStrike" u="none">
                <a:solidFill>
                  <a:srgbClr val="1b2a41"/>
                </a:solidFill>
                <a:effectLst/>
                <a:uFillTx/>
                <a:latin typeface="Georgia"/>
                <a:ea typeface="Georgia"/>
              </a:rPr>
              <a:t>Becoming Investors</a:t>
            </a:r>
            <a:endParaRPr b="0" lang="en-US" sz="3600" strike="noStrike" u="none">
              <a:solidFill>
                <a:srgbClr val="000000"/>
              </a:solidFill>
              <a:effectLst/>
              <a:uFillTx/>
              <a:latin typeface="Arial"/>
            </a:endParaRPr>
          </a:p>
        </p:txBody>
      </p:sp>
      <p:sp>
        <p:nvSpPr>
          <p:cNvPr id="98" name="Text 2"/>
          <p:cNvSpPr/>
          <p:nvPr/>
        </p:nvSpPr>
        <p:spPr>
          <a:xfrm>
            <a:off x="548640" y="1874520"/>
            <a:ext cx="5120280" cy="31968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0" i="1" lang="en-US" sz="1400" strike="noStrike" u="none">
                <a:solidFill>
                  <a:srgbClr val="64748b"/>
                </a:solidFill>
                <a:effectLst/>
                <a:uFillTx/>
                <a:latin typeface="Calibri"/>
                <a:ea typeface="Calibri"/>
              </a:rPr>
              <a:t>2023 – 2025</a:t>
            </a:r>
            <a:endParaRPr b="0" lang="en-US" sz="1400" strike="noStrike" u="none">
              <a:solidFill>
                <a:srgbClr val="000000"/>
              </a:solidFill>
              <a:effectLst/>
              <a:uFillTx/>
              <a:latin typeface="Arial"/>
            </a:endParaRPr>
          </a:p>
        </p:txBody>
      </p:sp>
      <p:sp>
        <p:nvSpPr>
          <p:cNvPr id="99" name="Shape 3"/>
          <p:cNvSpPr/>
          <p:nvPr/>
        </p:nvSpPr>
        <p:spPr>
          <a:xfrm>
            <a:off x="548640" y="2286000"/>
            <a:ext cx="456840" cy="36360"/>
          </a:xfrm>
          <a:prstGeom prst="rect">
            <a:avLst/>
          </a:prstGeom>
          <a:solidFill>
            <a:srgbClr val="f59e0b"/>
          </a:solidFill>
          <a:ln w="0">
            <a:noFill/>
          </a:ln>
        </p:spPr>
        <p:style>
          <a:lnRef idx="0"/>
          <a:fillRef idx="0"/>
          <a:effectRef idx="0"/>
          <a:fontRef idx="minor"/>
        </p:style>
        <p:txBody>
          <a:bodyPr lIns="90000" rIns="90000" tIns="-8280" bIns="-8280" anchor="t">
            <a:noAutofit/>
          </a:bodyPr>
          <a:p>
            <a:endParaRPr b="0" lang="en-US" sz="1800" strike="noStrike" u="none">
              <a:solidFill>
                <a:srgbClr val="000000"/>
              </a:solidFill>
              <a:effectLst/>
              <a:uFillTx/>
              <a:latin typeface="Arial"/>
            </a:endParaRPr>
          </a:p>
        </p:txBody>
      </p:sp>
      <p:sp>
        <p:nvSpPr>
          <p:cNvPr id="100" name="Text 4"/>
          <p:cNvSpPr/>
          <p:nvPr/>
        </p:nvSpPr>
        <p:spPr>
          <a:xfrm>
            <a:off x="548640" y="2468880"/>
            <a:ext cx="5120280" cy="2742840"/>
          </a:xfrm>
          <a:prstGeom prst="rect">
            <a:avLst/>
          </a:prstGeom>
          <a:noFill/>
          <a:ln w="0">
            <a:noFill/>
          </a:ln>
        </p:spPr>
        <p:style>
          <a:lnRef idx="0"/>
          <a:fillRef idx="0"/>
          <a:effectRef idx="0"/>
          <a:fontRef idx="minor"/>
        </p:style>
        <p:txBody>
          <a:bodyPr lIns="90000" rIns="90000" tIns="45000" bIns="45000" anchor="t">
            <a:noAutofit/>
          </a:bodyPr>
          <a:p>
            <a:pPr defTabSz="914400">
              <a:lnSpc>
                <a:spcPct val="100000"/>
              </a:lnSpc>
              <a:spcAft>
                <a:spcPts val="601"/>
              </a:spcAft>
              <a:tabLst>
                <a:tab algn="l" pos="0"/>
              </a:tabLst>
            </a:pPr>
            <a:r>
              <a:rPr b="0" lang="en-US" sz="1400" strike="noStrike" u="none">
                <a:solidFill>
                  <a:srgbClr val="0f172a"/>
                </a:solidFill>
                <a:effectLst/>
                <a:uFillTx/>
                <a:latin typeface="Calibri"/>
                <a:ea typeface="Calibri"/>
              </a:rPr>
              <a:t>A realization emerged. Cooach knew more about many growth companies than traditional investors — not because of better analytics, but because Cooach worked inside the businesses.</a:t>
            </a:r>
            <a:endParaRPr b="0" lang="en-US" sz="1400" strike="noStrike" u="none">
              <a:solidFill>
                <a:srgbClr val="000000"/>
              </a:solidFill>
              <a:effectLst/>
              <a:uFillTx/>
              <a:latin typeface="Arial"/>
            </a:endParaRPr>
          </a:p>
          <a:p>
            <a:pPr defTabSz="914400">
              <a:lnSpc>
                <a:spcPct val="100000"/>
              </a:lnSpc>
              <a:spcAft>
                <a:spcPts val="601"/>
              </a:spcAft>
              <a:tabLst>
                <a:tab algn="l" pos="0"/>
              </a:tabLst>
            </a:pPr>
            <a:endParaRPr b="0" lang="en-US" sz="1400" strike="noStrike" u="none">
              <a:solidFill>
                <a:srgbClr val="000000"/>
              </a:solidFill>
              <a:effectLst/>
              <a:uFillTx/>
              <a:latin typeface="Arial"/>
            </a:endParaRPr>
          </a:p>
          <a:p>
            <a:pPr defTabSz="914400">
              <a:lnSpc>
                <a:spcPct val="100000"/>
              </a:lnSpc>
              <a:spcAft>
                <a:spcPts val="601"/>
              </a:spcAft>
              <a:tabLst>
                <a:tab algn="l" pos="0"/>
              </a:tabLst>
            </a:pPr>
            <a:r>
              <a:rPr b="0" lang="en-US" sz="1400" strike="noStrike" u="none">
                <a:solidFill>
                  <a:srgbClr val="0f172a"/>
                </a:solidFill>
                <a:effectLst/>
                <a:uFillTx/>
                <a:latin typeface="Calibri"/>
                <a:ea typeface="Calibri"/>
              </a:rPr>
              <a:t>That led to equity investments, debt financing, the Maderna partnership, Cooach Equity and the Cooach Debt Fund.</a:t>
            </a:r>
            <a:endParaRPr b="0" lang="en-US" sz="1400" strike="noStrike" u="none">
              <a:solidFill>
                <a:srgbClr val="000000"/>
              </a:solidFill>
              <a:effectLst/>
              <a:uFillTx/>
              <a:latin typeface="Arial"/>
            </a:endParaRPr>
          </a:p>
        </p:txBody>
      </p:sp>
      <p:sp>
        <p:nvSpPr>
          <p:cNvPr id="101" name="Shape 5"/>
          <p:cNvSpPr/>
          <p:nvPr/>
        </p:nvSpPr>
        <p:spPr>
          <a:xfrm>
            <a:off x="548640" y="5806440"/>
            <a:ext cx="5120280" cy="685440"/>
          </a:xfrm>
          <a:prstGeom prst="rect">
            <a:avLst/>
          </a:prstGeom>
          <a:solidFill>
            <a:srgbClr val="f8f5ee"/>
          </a:solidFill>
          <a:ln w="12700">
            <a:solidFill>
              <a:srgbClr val="f59e0b"/>
            </a:solidFill>
            <a:round/>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102" name="Shape 6"/>
          <p:cNvSpPr/>
          <p:nvPr/>
        </p:nvSpPr>
        <p:spPr>
          <a:xfrm>
            <a:off x="548640" y="5806440"/>
            <a:ext cx="72720" cy="685440"/>
          </a:xfrm>
          <a:prstGeom prst="rect">
            <a:avLst/>
          </a:prstGeom>
          <a:solidFill>
            <a:srgbClr val="f59e0b"/>
          </a:solidFill>
          <a:ln w="0">
            <a:noFill/>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103" name="Text 7"/>
          <p:cNvSpPr/>
          <p:nvPr/>
        </p:nvSpPr>
        <p:spPr>
          <a:xfrm>
            <a:off x="731520" y="5852160"/>
            <a:ext cx="4845960" cy="59400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1" lang="en-US" sz="1000" spc="400" strike="noStrike" u="none">
                <a:solidFill>
                  <a:srgbClr val="f59e0b"/>
                </a:solidFill>
                <a:effectLst/>
                <a:uFillTx/>
                <a:latin typeface="Calibri"/>
                <a:ea typeface="Calibri"/>
              </a:rPr>
              <a:t>LESSON  </a:t>
            </a:r>
            <a:r>
              <a:rPr b="0" i="1" lang="en-US" sz="1400" strike="noStrike" u="none">
                <a:solidFill>
                  <a:srgbClr val="1b2a41"/>
                </a:solidFill>
                <a:effectLst/>
                <a:uFillTx/>
                <a:latin typeface="Georgia"/>
                <a:ea typeface="Georgia"/>
              </a:rPr>
              <a:t>Operational insight creates investment opportunities.</a:t>
            </a:r>
            <a:endParaRPr b="0" lang="en-US" sz="1400" strike="noStrike" u="none">
              <a:solidFill>
                <a:srgbClr val="000000"/>
              </a:solidFill>
              <a:effectLst/>
              <a:uFillTx/>
              <a:latin typeface="Arial"/>
            </a:endParaRPr>
          </a:p>
        </p:txBody>
      </p:sp>
      <p:sp>
        <p:nvSpPr>
          <p:cNvPr id="104" name="Text 8"/>
          <p:cNvSpPr/>
          <p:nvPr/>
        </p:nvSpPr>
        <p:spPr>
          <a:xfrm>
            <a:off x="548640" y="6537960"/>
            <a:ext cx="5120280" cy="22824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0" lang="en-US" sz="900" strike="noStrike" u="none">
                <a:solidFill>
                  <a:srgbClr val="64748b"/>
                </a:solidFill>
                <a:effectLst/>
                <a:uFillTx/>
                <a:latin typeface="Calibri"/>
                <a:ea typeface="Calibri"/>
              </a:rPr>
              <a:t>Cooach — The 40-Year Story</a:t>
            </a:r>
            <a:endParaRPr b="0" lang="en-US" sz="9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05" name="Image 0" descr="preencoded.png"/>
          <p:cNvPicPr/>
          <p:nvPr/>
        </p:nvPicPr>
        <p:blipFill>
          <a:blip r:embed="rId1"/>
          <a:stretch/>
        </p:blipFill>
        <p:spPr>
          <a:xfrm>
            <a:off x="0" y="0"/>
            <a:ext cx="5943240" cy="6857640"/>
          </a:xfrm>
          <a:prstGeom prst="rect">
            <a:avLst/>
          </a:prstGeom>
          <a:noFill/>
          <a:ln w="0">
            <a:noFill/>
          </a:ln>
        </p:spPr>
      </p:pic>
      <p:sp>
        <p:nvSpPr>
          <p:cNvPr id="106" name="Text 0"/>
          <p:cNvSpPr/>
          <p:nvPr/>
        </p:nvSpPr>
        <p:spPr>
          <a:xfrm>
            <a:off x="6766560" y="502920"/>
            <a:ext cx="5120280" cy="31968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1" lang="en-US" sz="1300" spc="601" strike="noStrike" u="none">
                <a:solidFill>
                  <a:srgbClr val="f59e0b"/>
                </a:solidFill>
                <a:effectLst/>
                <a:uFillTx/>
                <a:latin typeface="Calibri"/>
                <a:ea typeface="Calibri"/>
              </a:rPr>
              <a:t>CHAPTER 10</a:t>
            </a:r>
            <a:endParaRPr b="0" lang="en-US" sz="1300" strike="noStrike" u="none">
              <a:solidFill>
                <a:srgbClr val="000000"/>
              </a:solidFill>
              <a:effectLst/>
              <a:uFillTx/>
              <a:latin typeface="Arial"/>
            </a:endParaRPr>
          </a:p>
        </p:txBody>
      </p:sp>
      <p:sp>
        <p:nvSpPr>
          <p:cNvPr id="107" name="Text 1"/>
          <p:cNvSpPr/>
          <p:nvPr/>
        </p:nvSpPr>
        <p:spPr>
          <a:xfrm>
            <a:off x="6766560" y="868680"/>
            <a:ext cx="5120280" cy="100548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1" lang="en-US" sz="3600" strike="noStrike" u="none">
                <a:solidFill>
                  <a:srgbClr val="1b2a41"/>
                </a:solidFill>
                <a:effectLst/>
                <a:uFillTx/>
                <a:latin typeface="Georgia"/>
                <a:ea typeface="Georgia"/>
              </a:rPr>
              <a:t>The Missing Piece Appears</a:t>
            </a:r>
            <a:endParaRPr b="0" lang="en-US" sz="3600" strike="noStrike" u="none">
              <a:solidFill>
                <a:srgbClr val="000000"/>
              </a:solidFill>
              <a:effectLst/>
              <a:uFillTx/>
              <a:latin typeface="Arial"/>
            </a:endParaRPr>
          </a:p>
        </p:txBody>
      </p:sp>
      <p:sp>
        <p:nvSpPr>
          <p:cNvPr id="108" name="Text 2"/>
          <p:cNvSpPr/>
          <p:nvPr/>
        </p:nvSpPr>
        <p:spPr>
          <a:xfrm>
            <a:off x="6766560" y="1874520"/>
            <a:ext cx="5120280" cy="31968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0" i="1" lang="en-US" sz="1400" strike="noStrike" u="none">
                <a:solidFill>
                  <a:srgbClr val="64748b"/>
                </a:solidFill>
                <a:effectLst/>
                <a:uFillTx/>
                <a:latin typeface="Calibri"/>
                <a:ea typeface="Calibri"/>
              </a:rPr>
              <a:t>2025 – 2026</a:t>
            </a:r>
            <a:endParaRPr b="0" lang="en-US" sz="1400" strike="noStrike" u="none">
              <a:solidFill>
                <a:srgbClr val="000000"/>
              </a:solidFill>
              <a:effectLst/>
              <a:uFillTx/>
              <a:latin typeface="Arial"/>
            </a:endParaRPr>
          </a:p>
        </p:txBody>
      </p:sp>
      <p:sp>
        <p:nvSpPr>
          <p:cNvPr id="109" name="Shape 3"/>
          <p:cNvSpPr/>
          <p:nvPr/>
        </p:nvSpPr>
        <p:spPr>
          <a:xfrm>
            <a:off x="6766560" y="2286000"/>
            <a:ext cx="456840" cy="36360"/>
          </a:xfrm>
          <a:prstGeom prst="rect">
            <a:avLst/>
          </a:prstGeom>
          <a:solidFill>
            <a:srgbClr val="f59e0b"/>
          </a:solidFill>
          <a:ln w="0">
            <a:noFill/>
          </a:ln>
        </p:spPr>
        <p:style>
          <a:lnRef idx="0"/>
          <a:fillRef idx="0"/>
          <a:effectRef idx="0"/>
          <a:fontRef idx="minor"/>
        </p:style>
        <p:txBody>
          <a:bodyPr lIns="90000" rIns="90000" tIns="-8280" bIns="-8280" anchor="t">
            <a:noAutofit/>
          </a:bodyPr>
          <a:p>
            <a:endParaRPr b="0" lang="en-US" sz="1800" strike="noStrike" u="none">
              <a:solidFill>
                <a:srgbClr val="000000"/>
              </a:solidFill>
              <a:effectLst/>
              <a:uFillTx/>
              <a:latin typeface="Arial"/>
            </a:endParaRPr>
          </a:p>
        </p:txBody>
      </p:sp>
      <p:sp>
        <p:nvSpPr>
          <p:cNvPr id="110" name="Text 4"/>
          <p:cNvSpPr/>
          <p:nvPr/>
        </p:nvSpPr>
        <p:spPr>
          <a:xfrm>
            <a:off x="6766560" y="2468880"/>
            <a:ext cx="5120280" cy="2742840"/>
          </a:xfrm>
          <a:prstGeom prst="rect">
            <a:avLst/>
          </a:prstGeom>
          <a:noFill/>
          <a:ln w="0">
            <a:noFill/>
          </a:ln>
        </p:spPr>
        <p:style>
          <a:lnRef idx="0"/>
          <a:fillRef idx="0"/>
          <a:effectRef idx="0"/>
          <a:fontRef idx="minor"/>
        </p:style>
        <p:txBody>
          <a:bodyPr lIns="90000" rIns="90000" tIns="45000" bIns="45000" anchor="t">
            <a:noAutofit/>
          </a:bodyPr>
          <a:p>
            <a:pPr defTabSz="914400">
              <a:lnSpc>
                <a:spcPct val="100000"/>
              </a:lnSpc>
              <a:spcAft>
                <a:spcPts val="601"/>
              </a:spcAft>
              <a:tabLst>
                <a:tab algn="l" pos="0"/>
              </a:tabLst>
            </a:pPr>
            <a:r>
              <a:rPr b="0" lang="en-US" sz="1400" strike="noStrike" u="none">
                <a:solidFill>
                  <a:srgbClr val="0f172a"/>
                </a:solidFill>
                <a:effectLst/>
                <a:uFillTx/>
                <a:latin typeface="Calibri"/>
                <a:ea typeface="Calibri"/>
              </a:rPr>
              <a:t>For twenty years the missing piece had been software development.</a:t>
            </a:r>
            <a:endParaRPr b="0" lang="en-US" sz="1400" strike="noStrike" u="none">
              <a:solidFill>
                <a:srgbClr val="000000"/>
              </a:solidFill>
              <a:effectLst/>
              <a:uFillTx/>
              <a:latin typeface="Arial"/>
            </a:endParaRPr>
          </a:p>
          <a:p>
            <a:pPr defTabSz="914400">
              <a:lnSpc>
                <a:spcPct val="100000"/>
              </a:lnSpc>
              <a:spcAft>
                <a:spcPts val="601"/>
              </a:spcAft>
              <a:tabLst>
                <a:tab algn="l" pos="0"/>
              </a:tabLst>
            </a:pPr>
            <a:endParaRPr b="0" lang="en-US" sz="1400" strike="noStrike" u="none">
              <a:solidFill>
                <a:srgbClr val="000000"/>
              </a:solidFill>
              <a:effectLst/>
              <a:uFillTx/>
              <a:latin typeface="Arial"/>
            </a:endParaRPr>
          </a:p>
          <a:p>
            <a:pPr defTabSz="914400">
              <a:lnSpc>
                <a:spcPct val="100000"/>
              </a:lnSpc>
              <a:spcAft>
                <a:spcPts val="601"/>
              </a:spcAft>
              <a:tabLst>
                <a:tab algn="l" pos="0"/>
              </a:tabLst>
            </a:pPr>
            <a:r>
              <a:rPr b="0" lang="en-US" sz="1400" strike="noStrike" u="none">
                <a:solidFill>
                  <a:srgbClr val="0f172a"/>
                </a:solidFill>
                <a:effectLst/>
                <a:uFillTx/>
                <a:latin typeface="Calibri"/>
                <a:ea typeface="Calibri"/>
              </a:rPr>
              <a:t>Then AI arrived. Suddenly the cost of building software collapsed. Ideas could become products in days instead of years. The development team Carl-Fredrik always wanted finally existed.</a:t>
            </a:r>
            <a:endParaRPr b="0" lang="en-US" sz="1400" strike="noStrike" u="none">
              <a:solidFill>
                <a:srgbClr val="000000"/>
              </a:solidFill>
              <a:effectLst/>
              <a:uFillTx/>
              <a:latin typeface="Arial"/>
            </a:endParaRPr>
          </a:p>
        </p:txBody>
      </p:sp>
      <p:sp>
        <p:nvSpPr>
          <p:cNvPr id="111" name="Shape 5"/>
          <p:cNvSpPr/>
          <p:nvPr/>
        </p:nvSpPr>
        <p:spPr>
          <a:xfrm>
            <a:off x="6766560" y="5806440"/>
            <a:ext cx="5120280" cy="685440"/>
          </a:xfrm>
          <a:prstGeom prst="rect">
            <a:avLst/>
          </a:prstGeom>
          <a:solidFill>
            <a:srgbClr val="f8f5ee"/>
          </a:solidFill>
          <a:ln w="12700">
            <a:solidFill>
              <a:srgbClr val="f59e0b"/>
            </a:solidFill>
            <a:round/>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112" name="Shape 6"/>
          <p:cNvSpPr/>
          <p:nvPr/>
        </p:nvSpPr>
        <p:spPr>
          <a:xfrm>
            <a:off x="6766560" y="5806440"/>
            <a:ext cx="72720" cy="685440"/>
          </a:xfrm>
          <a:prstGeom prst="rect">
            <a:avLst/>
          </a:prstGeom>
          <a:solidFill>
            <a:srgbClr val="f59e0b"/>
          </a:solidFill>
          <a:ln w="0">
            <a:noFill/>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113" name="Text 7"/>
          <p:cNvSpPr/>
          <p:nvPr/>
        </p:nvSpPr>
        <p:spPr>
          <a:xfrm>
            <a:off x="6949440" y="5852160"/>
            <a:ext cx="4845960" cy="59400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1" lang="en-US" sz="1000" spc="400" strike="noStrike" u="none">
                <a:solidFill>
                  <a:srgbClr val="f59e0b"/>
                </a:solidFill>
                <a:effectLst/>
                <a:uFillTx/>
                <a:latin typeface="Calibri"/>
                <a:ea typeface="Calibri"/>
              </a:rPr>
              <a:t>LESSON  </a:t>
            </a:r>
            <a:r>
              <a:rPr b="0" i="1" lang="en-US" sz="1400" strike="noStrike" u="none">
                <a:solidFill>
                  <a:srgbClr val="1b2a41"/>
                </a:solidFill>
                <a:effectLst/>
                <a:uFillTx/>
                <a:latin typeface="Georgia"/>
                <a:ea typeface="Georgia"/>
              </a:rPr>
              <a:t>Technology finally caught up with the vision.</a:t>
            </a:r>
            <a:endParaRPr b="0" lang="en-US" sz="1400" strike="noStrike" u="none">
              <a:solidFill>
                <a:srgbClr val="000000"/>
              </a:solidFill>
              <a:effectLst/>
              <a:uFillTx/>
              <a:latin typeface="Arial"/>
            </a:endParaRPr>
          </a:p>
        </p:txBody>
      </p:sp>
      <p:sp>
        <p:nvSpPr>
          <p:cNvPr id="114" name="Text 8"/>
          <p:cNvSpPr/>
          <p:nvPr/>
        </p:nvSpPr>
        <p:spPr>
          <a:xfrm>
            <a:off x="6766560" y="6537960"/>
            <a:ext cx="5120280" cy="22824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0" lang="en-US" sz="900" strike="noStrike" u="none">
                <a:solidFill>
                  <a:srgbClr val="64748b"/>
                </a:solidFill>
                <a:effectLst/>
                <a:uFillTx/>
                <a:latin typeface="Calibri"/>
                <a:ea typeface="Calibri"/>
              </a:rPr>
              <a:t>Cooach — The 40-Year Story</a:t>
            </a:r>
            <a:endParaRPr b="0" lang="en-US" sz="9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15" name="Image 0" descr="preencoded.png"/>
          <p:cNvPicPr/>
          <p:nvPr/>
        </p:nvPicPr>
        <p:blipFill>
          <a:blip r:embed="rId1"/>
          <a:stretch/>
        </p:blipFill>
        <p:spPr>
          <a:xfrm>
            <a:off x="6245280" y="0"/>
            <a:ext cx="5943240" cy="6857640"/>
          </a:xfrm>
          <a:prstGeom prst="rect">
            <a:avLst/>
          </a:prstGeom>
          <a:noFill/>
          <a:ln w="0">
            <a:noFill/>
          </a:ln>
        </p:spPr>
      </p:pic>
      <p:sp>
        <p:nvSpPr>
          <p:cNvPr id="116" name="Text 0"/>
          <p:cNvSpPr/>
          <p:nvPr/>
        </p:nvSpPr>
        <p:spPr>
          <a:xfrm>
            <a:off x="548640" y="502920"/>
            <a:ext cx="5120280" cy="31968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1" lang="en-US" sz="1300" spc="601" strike="noStrike" u="none">
                <a:solidFill>
                  <a:srgbClr val="f59e0b"/>
                </a:solidFill>
                <a:effectLst/>
                <a:uFillTx/>
                <a:latin typeface="Calibri"/>
                <a:ea typeface="Calibri"/>
              </a:rPr>
              <a:t>CHAPTER 11</a:t>
            </a:r>
            <a:endParaRPr b="0" lang="en-US" sz="1300" strike="noStrike" u="none">
              <a:solidFill>
                <a:srgbClr val="000000"/>
              </a:solidFill>
              <a:effectLst/>
              <a:uFillTx/>
              <a:latin typeface="Arial"/>
            </a:endParaRPr>
          </a:p>
        </p:txBody>
      </p:sp>
      <p:sp>
        <p:nvSpPr>
          <p:cNvPr id="117" name="Text 1"/>
          <p:cNvSpPr/>
          <p:nvPr/>
        </p:nvSpPr>
        <p:spPr>
          <a:xfrm>
            <a:off x="548640" y="868680"/>
            <a:ext cx="5120280" cy="100548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1" lang="en-US" sz="3600" strike="noStrike" u="none">
                <a:solidFill>
                  <a:srgbClr val="1b2a41"/>
                </a:solidFill>
                <a:effectLst/>
                <a:uFillTx/>
                <a:latin typeface="Georgia"/>
                <a:ea typeface="Georgia"/>
              </a:rPr>
              <a:t>The Cooach Operating System</a:t>
            </a:r>
            <a:endParaRPr b="0" lang="en-US" sz="3600" strike="noStrike" u="none">
              <a:solidFill>
                <a:srgbClr val="000000"/>
              </a:solidFill>
              <a:effectLst/>
              <a:uFillTx/>
              <a:latin typeface="Arial"/>
            </a:endParaRPr>
          </a:p>
        </p:txBody>
      </p:sp>
      <p:sp>
        <p:nvSpPr>
          <p:cNvPr id="118" name="Text 2"/>
          <p:cNvSpPr/>
          <p:nvPr/>
        </p:nvSpPr>
        <p:spPr>
          <a:xfrm>
            <a:off x="548640" y="1874520"/>
            <a:ext cx="5120280" cy="31968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0" i="1" lang="en-US" sz="1400" strike="noStrike" u="none">
                <a:solidFill>
                  <a:srgbClr val="64748b"/>
                </a:solidFill>
                <a:effectLst/>
                <a:uFillTx/>
                <a:latin typeface="Calibri"/>
                <a:ea typeface="Calibri"/>
              </a:rPr>
              <a:t>Today</a:t>
            </a:r>
            <a:endParaRPr b="0" lang="en-US" sz="1400" strike="noStrike" u="none">
              <a:solidFill>
                <a:srgbClr val="000000"/>
              </a:solidFill>
              <a:effectLst/>
              <a:uFillTx/>
              <a:latin typeface="Arial"/>
            </a:endParaRPr>
          </a:p>
        </p:txBody>
      </p:sp>
      <p:sp>
        <p:nvSpPr>
          <p:cNvPr id="119" name="Shape 3"/>
          <p:cNvSpPr/>
          <p:nvPr/>
        </p:nvSpPr>
        <p:spPr>
          <a:xfrm>
            <a:off x="548640" y="2286000"/>
            <a:ext cx="456840" cy="36360"/>
          </a:xfrm>
          <a:prstGeom prst="rect">
            <a:avLst/>
          </a:prstGeom>
          <a:solidFill>
            <a:srgbClr val="f59e0b"/>
          </a:solidFill>
          <a:ln w="0">
            <a:noFill/>
          </a:ln>
        </p:spPr>
        <p:style>
          <a:lnRef idx="0"/>
          <a:fillRef idx="0"/>
          <a:effectRef idx="0"/>
          <a:fontRef idx="minor"/>
        </p:style>
        <p:txBody>
          <a:bodyPr lIns="90000" rIns="90000" tIns="-8280" bIns="-8280" anchor="t">
            <a:noAutofit/>
          </a:bodyPr>
          <a:p>
            <a:endParaRPr b="0" lang="en-US" sz="1800" strike="noStrike" u="none">
              <a:solidFill>
                <a:srgbClr val="000000"/>
              </a:solidFill>
              <a:effectLst/>
              <a:uFillTx/>
              <a:latin typeface="Arial"/>
            </a:endParaRPr>
          </a:p>
        </p:txBody>
      </p:sp>
      <p:sp>
        <p:nvSpPr>
          <p:cNvPr id="120" name="Text 4"/>
          <p:cNvSpPr/>
          <p:nvPr/>
        </p:nvSpPr>
        <p:spPr>
          <a:xfrm>
            <a:off x="548640" y="2468880"/>
            <a:ext cx="5120280" cy="2742840"/>
          </a:xfrm>
          <a:prstGeom prst="rect">
            <a:avLst/>
          </a:prstGeom>
          <a:noFill/>
          <a:ln w="0">
            <a:noFill/>
          </a:ln>
        </p:spPr>
        <p:style>
          <a:lnRef idx="0"/>
          <a:fillRef idx="0"/>
          <a:effectRef idx="0"/>
          <a:fontRef idx="minor"/>
        </p:style>
        <p:txBody>
          <a:bodyPr lIns="90000" rIns="90000" tIns="45000" bIns="45000" anchor="t">
            <a:noAutofit/>
          </a:bodyPr>
          <a:p>
            <a:pPr defTabSz="914400">
              <a:lnSpc>
                <a:spcPct val="100000"/>
              </a:lnSpc>
              <a:spcAft>
                <a:spcPts val="601"/>
              </a:spcAft>
              <a:tabLst>
                <a:tab algn="l" pos="0"/>
              </a:tabLst>
            </a:pPr>
            <a:r>
              <a:rPr b="0" lang="en-US" sz="1400" strike="noStrike" u="none">
                <a:solidFill>
                  <a:srgbClr val="0f172a"/>
                </a:solidFill>
                <a:effectLst/>
                <a:uFillTx/>
                <a:latin typeface="Calibri"/>
                <a:ea typeface="Calibri"/>
              </a:rPr>
              <a:t>A complete ecosystem with Cooach OS at the center — Accounting, HR, Documents, Board Portal, Dataroom, Growth, CX, Planning, Fundraising, Debt Fund, Family Office, Gig Market, Ecosystem Rewards.</a:t>
            </a:r>
            <a:endParaRPr b="0" lang="en-US" sz="1400" strike="noStrike" u="none">
              <a:solidFill>
                <a:srgbClr val="000000"/>
              </a:solidFill>
              <a:effectLst/>
              <a:uFillTx/>
              <a:latin typeface="Arial"/>
            </a:endParaRPr>
          </a:p>
          <a:p>
            <a:pPr defTabSz="914400">
              <a:lnSpc>
                <a:spcPct val="100000"/>
              </a:lnSpc>
              <a:spcAft>
                <a:spcPts val="601"/>
              </a:spcAft>
              <a:tabLst>
                <a:tab algn="l" pos="0"/>
              </a:tabLst>
            </a:pPr>
            <a:endParaRPr b="0" lang="en-US" sz="1400" strike="noStrike" u="none">
              <a:solidFill>
                <a:srgbClr val="000000"/>
              </a:solidFill>
              <a:effectLst/>
              <a:uFillTx/>
              <a:latin typeface="Arial"/>
            </a:endParaRPr>
          </a:p>
          <a:p>
            <a:pPr defTabSz="914400">
              <a:lnSpc>
                <a:spcPct val="100000"/>
              </a:lnSpc>
              <a:spcAft>
                <a:spcPts val="601"/>
              </a:spcAft>
              <a:tabLst>
                <a:tab algn="l" pos="0"/>
              </a:tabLst>
            </a:pPr>
            <a:r>
              <a:rPr b="0" lang="en-US" sz="1400" strike="noStrike" u="none">
                <a:solidFill>
                  <a:srgbClr val="0f172a"/>
                </a:solidFill>
                <a:effectLst/>
                <a:uFillTx/>
                <a:latin typeface="Calibri"/>
                <a:ea typeface="Calibri"/>
              </a:rPr>
              <a:t>The goal is no longer to build software. The goal is to build an ecosystem where entrepreneurs get support, investors get access, experts find opportunities, AI removes friction, and humans create value.</a:t>
            </a:r>
            <a:endParaRPr b="0" lang="en-US" sz="1400" strike="noStrike" u="none">
              <a:solidFill>
                <a:srgbClr val="000000"/>
              </a:solidFill>
              <a:effectLst/>
              <a:uFillTx/>
              <a:latin typeface="Arial"/>
            </a:endParaRPr>
          </a:p>
        </p:txBody>
      </p:sp>
      <p:sp>
        <p:nvSpPr>
          <p:cNvPr id="121" name="Shape 5"/>
          <p:cNvSpPr/>
          <p:nvPr/>
        </p:nvSpPr>
        <p:spPr>
          <a:xfrm>
            <a:off x="548640" y="5806440"/>
            <a:ext cx="5120280" cy="685440"/>
          </a:xfrm>
          <a:prstGeom prst="rect">
            <a:avLst/>
          </a:prstGeom>
          <a:solidFill>
            <a:srgbClr val="f8f5ee"/>
          </a:solidFill>
          <a:ln w="12700">
            <a:solidFill>
              <a:srgbClr val="f59e0b"/>
            </a:solidFill>
            <a:round/>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122" name="Shape 6"/>
          <p:cNvSpPr/>
          <p:nvPr/>
        </p:nvSpPr>
        <p:spPr>
          <a:xfrm>
            <a:off x="548640" y="5806440"/>
            <a:ext cx="72720" cy="685440"/>
          </a:xfrm>
          <a:prstGeom prst="rect">
            <a:avLst/>
          </a:prstGeom>
          <a:solidFill>
            <a:srgbClr val="f59e0b"/>
          </a:solidFill>
          <a:ln w="0">
            <a:noFill/>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123" name="Text 7"/>
          <p:cNvSpPr/>
          <p:nvPr/>
        </p:nvSpPr>
        <p:spPr>
          <a:xfrm>
            <a:off x="731520" y="5852160"/>
            <a:ext cx="4845960" cy="59400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1" lang="en-US" sz="1000" spc="400" strike="noStrike" u="none">
                <a:solidFill>
                  <a:srgbClr val="f59e0b"/>
                </a:solidFill>
                <a:effectLst/>
                <a:uFillTx/>
                <a:latin typeface="Calibri"/>
                <a:ea typeface="Calibri"/>
              </a:rPr>
              <a:t>LESSON  </a:t>
            </a:r>
            <a:r>
              <a:rPr b="0" i="1" lang="en-US" sz="1400" strike="noStrike" u="none">
                <a:solidFill>
                  <a:srgbClr val="1b2a41"/>
                </a:solidFill>
                <a:effectLst/>
                <a:uFillTx/>
                <a:latin typeface="Georgia"/>
                <a:ea typeface="Georgia"/>
              </a:rPr>
              <a:t>Not a product — an ecosystem.</a:t>
            </a:r>
            <a:endParaRPr b="0" lang="en-US" sz="1400" strike="noStrike" u="none">
              <a:solidFill>
                <a:srgbClr val="000000"/>
              </a:solidFill>
              <a:effectLst/>
              <a:uFillTx/>
              <a:latin typeface="Arial"/>
            </a:endParaRPr>
          </a:p>
        </p:txBody>
      </p:sp>
      <p:sp>
        <p:nvSpPr>
          <p:cNvPr id="124" name="Text 8"/>
          <p:cNvSpPr/>
          <p:nvPr/>
        </p:nvSpPr>
        <p:spPr>
          <a:xfrm>
            <a:off x="548640" y="6537960"/>
            <a:ext cx="5120280" cy="22824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0" lang="en-US" sz="900" strike="noStrike" u="none">
                <a:solidFill>
                  <a:srgbClr val="64748b"/>
                </a:solidFill>
                <a:effectLst/>
                <a:uFillTx/>
                <a:latin typeface="Calibri"/>
                <a:ea typeface="Calibri"/>
              </a:rPr>
              <a:t>Cooach — The 40-Year Story</a:t>
            </a:r>
            <a:endParaRPr b="0" lang="en-US" sz="9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1b2a41"/>
        </a:solidFill>
      </p:bgPr>
    </p:bg>
    <p:spTree>
      <p:nvGrpSpPr>
        <p:cNvPr id="1" name=""/>
        <p:cNvGrpSpPr/>
        <p:nvPr/>
      </p:nvGrpSpPr>
      <p:grpSpPr>
        <a:xfrm>
          <a:off x="0" y="0"/>
          <a:ext cx="0" cy="0"/>
          <a:chOff x="0" y="0"/>
          <a:chExt cx="0" cy="0"/>
        </a:xfrm>
      </p:grpSpPr>
      <p:pic>
        <p:nvPicPr>
          <p:cNvPr id="125" name="Image 0" descr="preencoded.png"/>
          <p:cNvPicPr/>
          <p:nvPr/>
        </p:nvPicPr>
        <p:blipFill>
          <a:blip r:embed="rId1"/>
          <a:stretch/>
        </p:blipFill>
        <p:spPr>
          <a:xfrm>
            <a:off x="0" y="0"/>
            <a:ext cx="12188520" cy="6857640"/>
          </a:xfrm>
          <a:prstGeom prst="rect">
            <a:avLst/>
          </a:prstGeom>
          <a:noFill/>
          <a:ln w="0">
            <a:noFill/>
          </a:ln>
        </p:spPr>
      </p:pic>
      <p:sp>
        <p:nvSpPr>
          <p:cNvPr id="126" name="Shape 0"/>
          <p:cNvSpPr/>
          <p:nvPr/>
        </p:nvSpPr>
        <p:spPr>
          <a:xfrm>
            <a:off x="0" y="0"/>
            <a:ext cx="12188520" cy="6857640"/>
          </a:xfrm>
          <a:prstGeom prst="rect">
            <a:avLst/>
          </a:prstGeom>
          <a:solidFill>
            <a:srgbClr val="1b2a41">
              <a:alpha val="60000"/>
            </a:srgbClr>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127" name="Shape 1"/>
          <p:cNvSpPr/>
          <p:nvPr/>
        </p:nvSpPr>
        <p:spPr>
          <a:xfrm>
            <a:off x="0" y="0"/>
            <a:ext cx="12188520" cy="2377080"/>
          </a:xfrm>
          <a:prstGeom prst="rect">
            <a:avLst/>
          </a:prstGeom>
          <a:solidFill>
            <a:srgbClr val="1b2a41">
              <a:alpha val="85000"/>
            </a:srgbClr>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128" name="Shape 2"/>
          <p:cNvSpPr/>
          <p:nvPr/>
        </p:nvSpPr>
        <p:spPr>
          <a:xfrm>
            <a:off x="0" y="4754880"/>
            <a:ext cx="12188520" cy="2102760"/>
          </a:xfrm>
          <a:prstGeom prst="rect">
            <a:avLst/>
          </a:prstGeom>
          <a:solidFill>
            <a:srgbClr val="1b2a41">
              <a:alpha val="85000"/>
            </a:srgbClr>
          </a:solidFill>
          <a:ln w="0">
            <a:noFill/>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129" name="Text 3"/>
          <p:cNvSpPr/>
          <p:nvPr/>
        </p:nvSpPr>
        <p:spPr>
          <a:xfrm>
            <a:off x="640080" y="457200"/>
            <a:ext cx="10972440" cy="73116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1" lang="en-US" sz="3600" strike="noStrike" u="none">
                <a:solidFill>
                  <a:srgbClr val="ffffff"/>
                </a:solidFill>
                <a:effectLst/>
                <a:uFillTx/>
                <a:latin typeface="Georgia"/>
                <a:ea typeface="Georgia"/>
              </a:rPr>
              <a:t>40 years. 70,000 hours. Three attempts.</a:t>
            </a:r>
            <a:endParaRPr b="0" lang="en-US" sz="3600" strike="noStrike" u="none">
              <a:solidFill>
                <a:srgbClr val="ffffff"/>
              </a:solidFill>
              <a:effectLst/>
              <a:uFillTx/>
              <a:latin typeface="Arial"/>
            </a:endParaRPr>
          </a:p>
        </p:txBody>
      </p:sp>
      <p:sp>
        <p:nvSpPr>
          <p:cNvPr id="130" name="Text 4"/>
          <p:cNvSpPr/>
          <p:nvPr/>
        </p:nvSpPr>
        <p:spPr>
          <a:xfrm>
            <a:off x="640080" y="1188720"/>
            <a:ext cx="10972440" cy="63972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0" i="1" lang="en-US" sz="2800" strike="noStrike" u="none">
                <a:solidFill>
                  <a:srgbClr val="f59e0b"/>
                </a:solidFill>
                <a:effectLst/>
                <a:uFillTx/>
                <a:latin typeface="Georgia"/>
                <a:ea typeface="Georgia"/>
              </a:rPr>
              <a:t>Now the technology is finally ready.</a:t>
            </a:r>
            <a:endParaRPr b="0" lang="en-US" sz="2800" strike="noStrike" u="none">
              <a:solidFill>
                <a:srgbClr val="ffffff"/>
              </a:solidFill>
              <a:effectLst/>
              <a:uFillTx/>
              <a:latin typeface="Arial"/>
            </a:endParaRPr>
          </a:p>
        </p:txBody>
      </p:sp>
      <p:sp>
        <p:nvSpPr>
          <p:cNvPr id="131" name="Text 5"/>
          <p:cNvSpPr/>
          <p:nvPr/>
        </p:nvSpPr>
        <p:spPr>
          <a:xfrm>
            <a:off x="640080" y="5029200"/>
            <a:ext cx="10972440" cy="82260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1" lang="en-US" sz="4000" strike="noStrike" u="none">
                <a:solidFill>
                  <a:srgbClr val="ffffff"/>
                </a:solidFill>
                <a:effectLst/>
                <a:uFillTx/>
                <a:latin typeface="Georgia"/>
                <a:ea typeface="Georgia"/>
              </a:rPr>
              <a:t>Connecting Investors and Builders.</a:t>
            </a:r>
            <a:endParaRPr b="0" lang="en-US" sz="4000" strike="noStrike" u="none">
              <a:solidFill>
                <a:srgbClr val="ffffff"/>
              </a:solidFill>
              <a:effectLst/>
              <a:uFillTx/>
              <a:latin typeface="Arial"/>
            </a:endParaRPr>
          </a:p>
        </p:txBody>
      </p:sp>
      <p:sp>
        <p:nvSpPr>
          <p:cNvPr id="132" name="Text 6"/>
          <p:cNvSpPr/>
          <p:nvPr/>
        </p:nvSpPr>
        <p:spPr>
          <a:xfrm>
            <a:off x="640080" y="5943600"/>
            <a:ext cx="10972440" cy="45684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0" lang="en-US" sz="1600" spc="400" strike="noStrike" u="none">
                <a:solidFill>
                  <a:srgbClr val="cadcfc"/>
                </a:solidFill>
                <a:effectLst/>
                <a:uFillTx/>
                <a:latin typeface="Calibri"/>
                <a:ea typeface="Calibri"/>
              </a:rPr>
              <a:t>Cooach — The Operating System for Entrepreneurs</a:t>
            </a:r>
            <a:endParaRPr b="0" lang="en-US" sz="1600" strike="noStrike" u="non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4" name="Image 0" descr="preencoded.png"/>
          <p:cNvPicPr/>
          <p:nvPr/>
        </p:nvPicPr>
        <p:blipFill>
          <a:blip r:embed="rId1"/>
          <a:stretch/>
        </p:blipFill>
        <p:spPr>
          <a:xfrm>
            <a:off x="6245280" y="0"/>
            <a:ext cx="5943240" cy="6857640"/>
          </a:xfrm>
          <a:prstGeom prst="rect">
            <a:avLst/>
          </a:prstGeom>
          <a:noFill/>
          <a:ln w="0">
            <a:noFill/>
          </a:ln>
        </p:spPr>
      </p:pic>
      <p:sp>
        <p:nvSpPr>
          <p:cNvPr id="15" name="Text 0"/>
          <p:cNvSpPr/>
          <p:nvPr/>
        </p:nvSpPr>
        <p:spPr>
          <a:xfrm>
            <a:off x="548640" y="502920"/>
            <a:ext cx="5120280" cy="31968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1" lang="en-US" sz="1300" spc="601" strike="noStrike" u="none">
                <a:solidFill>
                  <a:srgbClr val="f59e0b"/>
                </a:solidFill>
                <a:effectLst/>
                <a:uFillTx/>
                <a:latin typeface="Calibri"/>
                <a:ea typeface="Calibri"/>
              </a:rPr>
              <a:t>CHAPTER 1</a:t>
            </a:r>
            <a:endParaRPr b="0" lang="en-US" sz="1300" strike="noStrike" u="none">
              <a:solidFill>
                <a:srgbClr val="000000"/>
              </a:solidFill>
              <a:effectLst/>
              <a:uFillTx/>
              <a:latin typeface="Arial"/>
            </a:endParaRPr>
          </a:p>
        </p:txBody>
      </p:sp>
      <p:sp>
        <p:nvSpPr>
          <p:cNvPr id="16" name="Text 1"/>
          <p:cNvSpPr/>
          <p:nvPr/>
        </p:nvSpPr>
        <p:spPr>
          <a:xfrm>
            <a:off x="548640" y="868680"/>
            <a:ext cx="5120280" cy="100548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1" lang="en-US" sz="3600" strike="noStrike" u="none">
                <a:solidFill>
                  <a:srgbClr val="1b2a41"/>
                </a:solidFill>
                <a:effectLst/>
                <a:uFillTx/>
                <a:latin typeface="Georgia"/>
                <a:ea typeface="Georgia"/>
              </a:rPr>
              <a:t>The First Ledger</a:t>
            </a:r>
            <a:endParaRPr b="0" lang="en-US" sz="3600" strike="noStrike" u="none">
              <a:solidFill>
                <a:srgbClr val="000000"/>
              </a:solidFill>
              <a:effectLst/>
              <a:uFillTx/>
              <a:latin typeface="Arial"/>
            </a:endParaRPr>
          </a:p>
        </p:txBody>
      </p:sp>
      <p:sp>
        <p:nvSpPr>
          <p:cNvPr id="17" name="Text 2"/>
          <p:cNvSpPr/>
          <p:nvPr/>
        </p:nvSpPr>
        <p:spPr>
          <a:xfrm>
            <a:off x="548640" y="1874520"/>
            <a:ext cx="5120280" cy="31968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0" i="1" lang="en-US" sz="1400" strike="noStrike" u="none">
                <a:solidFill>
                  <a:srgbClr val="64748b"/>
                </a:solidFill>
                <a:effectLst/>
                <a:uFillTx/>
                <a:latin typeface="Calibri"/>
                <a:ea typeface="Calibri"/>
              </a:rPr>
              <a:t>1985</a:t>
            </a:r>
            <a:endParaRPr b="0" lang="en-US" sz="1400" strike="noStrike" u="none">
              <a:solidFill>
                <a:srgbClr val="000000"/>
              </a:solidFill>
              <a:effectLst/>
              <a:uFillTx/>
              <a:latin typeface="Arial"/>
            </a:endParaRPr>
          </a:p>
        </p:txBody>
      </p:sp>
      <p:sp>
        <p:nvSpPr>
          <p:cNvPr id="18" name="Shape 3"/>
          <p:cNvSpPr/>
          <p:nvPr/>
        </p:nvSpPr>
        <p:spPr>
          <a:xfrm>
            <a:off x="548640" y="2286000"/>
            <a:ext cx="456840" cy="36360"/>
          </a:xfrm>
          <a:prstGeom prst="rect">
            <a:avLst/>
          </a:prstGeom>
          <a:solidFill>
            <a:srgbClr val="f59e0b"/>
          </a:solidFill>
          <a:ln w="0">
            <a:noFill/>
          </a:ln>
        </p:spPr>
        <p:style>
          <a:lnRef idx="0"/>
          <a:fillRef idx="0"/>
          <a:effectRef idx="0"/>
          <a:fontRef idx="minor"/>
        </p:style>
        <p:txBody>
          <a:bodyPr lIns="90000" rIns="90000" tIns="-8280" bIns="-8280" anchor="t">
            <a:noAutofit/>
          </a:bodyPr>
          <a:p>
            <a:endParaRPr b="0" lang="en-US" sz="1800" strike="noStrike" u="none">
              <a:solidFill>
                <a:srgbClr val="000000"/>
              </a:solidFill>
              <a:effectLst/>
              <a:uFillTx/>
              <a:latin typeface="Arial"/>
            </a:endParaRPr>
          </a:p>
        </p:txBody>
      </p:sp>
      <p:sp>
        <p:nvSpPr>
          <p:cNvPr id="19" name="Text 4"/>
          <p:cNvSpPr/>
          <p:nvPr/>
        </p:nvSpPr>
        <p:spPr>
          <a:xfrm>
            <a:off x="548640" y="2468880"/>
            <a:ext cx="5120280" cy="54828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0" i="1" lang="en-US" sz="1800" strike="noStrike" u="none">
                <a:solidFill>
                  <a:srgbClr val="0f172a"/>
                </a:solidFill>
                <a:effectLst/>
                <a:uFillTx/>
                <a:latin typeface="Georgia"/>
                <a:ea typeface="Georgia"/>
              </a:rPr>
              <a:t>"My first ERP system was a pencil."</a:t>
            </a:r>
            <a:endParaRPr b="0" lang="en-US" sz="1800" strike="noStrike" u="none">
              <a:solidFill>
                <a:srgbClr val="000000"/>
              </a:solidFill>
              <a:effectLst/>
              <a:uFillTx/>
              <a:latin typeface="Arial"/>
            </a:endParaRPr>
          </a:p>
        </p:txBody>
      </p:sp>
      <p:sp>
        <p:nvSpPr>
          <p:cNvPr id="20" name="Text 5"/>
          <p:cNvSpPr/>
          <p:nvPr/>
        </p:nvSpPr>
        <p:spPr>
          <a:xfrm>
            <a:off x="548640" y="3108960"/>
            <a:ext cx="5120280" cy="2742840"/>
          </a:xfrm>
          <a:prstGeom prst="rect">
            <a:avLst/>
          </a:prstGeom>
          <a:noFill/>
          <a:ln w="0">
            <a:noFill/>
          </a:ln>
        </p:spPr>
        <p:style>
          <a:lnRef idx="0"/>
          <a:fillRef idx="0"/>
          <a:effectRef idx="0"/>
          <a:fontRef idx="minor"/>
        </p:style>
        <p:txBody>
          <a:bodyPr lIns="90000" rIns="90000" tIns="45000" bIns="45000" anchor="t">
            <a:noAutofit/>
          </a:bodyPr>
          <a:p>
            <a:pPr defTabSz="914400">
              <a:lnSpc>
                <a:spcPct val="100000"/>
              </a:lnSpc>
              <a:spcAft>
                <a:spcPts val="601"/>
              </a:spcAft>
              <a:tabLst>
                <a:tab algn="l" pos="0"/>
              </a:tabLst>
            </a:pPr>
            <a:r>
              <a:rPr b="0" lang="en-US" sz="1400" strike="noStrike" u="none">
                <a:solidFill>
                  <a:srgbClr val="0f172a"/>
                </a:solidFill>
                <a:effectLst/>
                <a:uFillTx/>
                <a:latin typeface="Calibri"/>
                <a:ea typeface="Calibri"/>
              </a:rPr>
              <a:t>Before cloud software. Before spreadsheets.</a:t>
            </a:r>
            <a:endParaRPr b="0" lang="en-US" sz="1400" strike="noStrike" u="none">
              <a:solidFill>
                <a:srgbClr val="000000"/>
              </a:solidFill>
              <a:effectLst/>
              <a:uFillTx/>
              <a:latin typeface="Arial"/>
            </a:endParaRPr>
          </a:p>
          <a:p>
            <a:pPr defTabSz="914400">
              <a:lnSpc>
                <a:spcPct val="100000"/>
              </a:lnSpc>
              <a:spcAft>
                <a:spcPts val="601"/>
              </a:spcAft>
              <a:tabLst>
                <a:tab algn="l" pos="0"/>
              </a:tabLst>
            </a:pPr>
            <a:endParaRPr b="0" lang="en-US" sz="1400" strike="noStrike" u="none">
              <a:solidFill>
                <a:srgbClr val="000000"/>
              </a:solidFill>
              <a:effectLst/>
              <a:uFillTx/>
              <a:latin typeface="Arial"/>
            </a:endParaRPr>
          </a:p>
          <a:p>
            <a:pPr defTabSz="914400">
              <a:lnSpc>
                <a:spcPct val="100000"/>
              </a:lnSpc>
              <a:spcAft>
                <a:spcPts val="601"/>
              </a:spcAft>
              <a:tabLst>
                <a:tab algn="l" pos="0"/>
              </a:tabLst>
            </a:pPr>
            <a:r>
              <a:rPr b="0" lang="en-US" sz="1400" strike="noStrike" u="none">
                <a:solidFill>
                  <a:srgbClr val="0f172a"/>
                </a:solidFill>
                <a:effectLst/>
                <a:uFillTx/>
                <a:latin typeface="Calibri"/>
                <a:ea typeface="Calibri"/>
              </a:rPr>
              <a:t>Helping his father's business with bookkeeping taught Carl-Fredrik something fundamental: every business is ultimately a flow of information. If the information is wrong, every decision becomes wrong.</a:t>
            </a:r>
            <a:endParaRPr b="0" lang="en-US" sz="1400" strike="noStrike" u="none">
              <a:solidFill>
                <a:srgbClr val="000000"/>
              </a:solidFill>
              <a:effectLst/>
              <a:uFillTx/>
              <a:latin typeface="Arial"/>
            </a:endParaRPr>
          </a:p>
        </p:txBody>
      </p:sp>
      <p:sp>
        <p:nvSpPr>
          <p:cNvPr id="21" name="Shape 6"/>
          <p:cNvSpPr/>
          <p:nvPr/>
        </p:nvSpPr>
        <p:spPr>
          <a:xfrm>
            <a:off x="548640" y="5806440"/>
            <a:ext cx="5120280" cy="685440"/>
          </a:xfrm>
          <a:prstGeom prst="rect">
            <a:avLst/>
          </a:prstGeom>
          <a:solidFill>
            <a:srgbClr val="f8f5ee"/>
          </a:solidFill>
          <a:ln w="12700">
            <a:solidFill>
              <a:srgbClr val="f59e0b"/>
            </a:solidFill>
            <a:round/>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22" name="Shape 7"/>
          <p:cNvSpPr/>
          <p:nvPr/>
        </p:nvSpPr>
        <p:spPr>
          <a:xfrm>
            <a:off x="548640" y="5806440"/>
            <a:ext cx="72720" cy="685440"/>
          </a:xfrm>
          <a:prstGeom prst="rect">
            <a:avLst/>
          </a:prstGeom>
          <a:solidFill>
            <a:srgbClr val="f59e0b"/>
          </a:solidFill>
          <a:ln w="0">
            <a:noFill/>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23" name="Text 8"/>
          <p:cNvSpPr/>
          <p:nvPr/>
        </p:nvSpPr>
        <p:spPr>
          <a:xfrm>
            <a:off x="731520" y="5852160"/>
            <a:ext cx="4845960" cy="59400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1" lang="en-US" sz="1000" spc="400" strike="noStrike" u="none">
                <a:solidFill>
                  <a:srgbClr val="f59e0b"/>
                </a:solidFill>
                <a:effectLst/>
                <a:uFillTx/>
                <a:latin typeface="Calibri"/>
                <a:ea typeface="Calibri"/>
              </a:rPr>
              <a:t>LESSON  </a:t>
            </a:r>
            <a:r>
              <a:rPr b="0" i="1" lang="en-US" sz="1400" strike="noStrike" u="none">
                <a:solidFill>
                  <a:srgbClr val="1b2a41"/>
                </a:solidFill>
                <a:effectLst/>
                <a:uFillTx/>
                <a:latin typeface="Georgia"/>
                <a:ea typeface="Georgia"/>
              </a:rPr>
              <a:t>Data matters.</a:t>
            </a:r>
            <a:endParaRPr b="0" lang="en-US" sz="1400" strike="noStrike" u="none">
              <a:solidFill>
                <a:srgbClr val="000000"/>
              </a:solidFill>
              <a:effectLst/>
              <a:uFillTx/>
              <a:latin typeface="Arial"/>
            </a:endParaRPr>
          </a:p>
        </p:txBody>
      </p:sp>
      <p:sp>
        <p:nvSpPr>
          <p:cNvPr id="24" name="Text 9"/>
          <p:cNvSpPr/>
          <p:nvPr/>
        </p:nvSpPr>
        <p:spPr>
          <a:xfrm>
            <a:off x="548640" y="6537960"/>
            <a:ext cx="5120280" cy="22824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0" lang="en-US" sz="900" strike="noStrike" u="none">
                <a:solidFill>
                  <a:srgbClr val="64748b"/>
                </a:solidFill>
                <a:effectLst/>
                <a:uFillTx/>
                <a:latin typeface="Calibri"/>
                <a:ea typeface="Calibri"/>
              </a:rPr>
              <a:t>Cooach — The 40-Year Story</a:t>
            </a:r>
            <a:endParaRPr b="0" lang="en-US" sz="9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5" name="Image 0" descr="preencoded.png"/>
          <p:cNvPicPr/>
          <p:nvPr/>
        </p:nvPicPr>
        <p:blipFill>
          <a:blip r:embed="rId1"/>
          <a:stretch/>
        </p:blipFill>
        <p:spPr>
          <a:xfrm>
            <a:off x="0" y="0"/>
            <a:ext cx="5943240" cy="6857640"/>
          </a:xfrm>
          <a:prstGeom prst="rect">
            <a:avLst/>
          </a:prstGeom>
          <a:noFill/>
          <a:ln w="0">
            <a:noFill/>
          </a:ln>
        </p:spPr>
      </p:pic>
      <p:sp>
        <p:nvSpPr>
          <p:cNvPr id="26" name="Text 0"/>
          <p:cNvSpPr/>
          <p:nvPr/>
        </p:nvSpPr>
        <p:spPr>
          <a:xfrm>
            <a:off x="6766560" y="502920"/>
            <a:ext cx="5120280" cy="31968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1" lang="en-US" sz="1300" spc="601" strike="noStrike" u="none">
                <a:solidFill>
                  <a:srgbClr val="f59e0b"/>
                </a:solidFill>
                <a:effectLst/>
                <a:uFillTx/>
                <a:latin typeface="Calibri"/>
                <a:ea typeface="Calibri"/>
              </a:rPr>
              <a:t>CHAPTER 2</a:t>
            </a:r>
            <a:endParaRPr b="0" lang="en-US" sz="1300" strike="noStrike" u="none">
              <a:solidFill>
                <a:srgbClr val="000000"/>
              </a:solidFill>
              <a:effectLst/>
              <a:uFillTx/>
              <a:latin typeface="Arial"/>
            </a:endParaRPr>
          </a:p>
        </p:txBody>
      </p:sp>
      <p:sp>
        <p:nvSpPr>
          <p:cNvPr id="27" name="Text 1"/>
          <p:cNvSpPr/>
          <p:nvPr/>
        </p:nvSpPr>
        <p:spPr>
          <a:xfrm>
            <a:off x="6766560" y="868680"/>
            <a:ext cx="5120280" cy="100548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1" lang="en-US" sz="3600" strike="noStrike" u="none">
                <a:solidFill>
                  <a:srgbClr val="1b2a41"/>
                </a:solidFill>
                <a:effectLst/>
                <a:uFillTx/>
                <a:latin typeface="Georgia"/>
                <a:ea typeface="Georgia"/>
              </a:rPr>
              <a:t>Learning the Language of Business</a:t>
            </a:r>
            <a:endParaRPr b="0" lang="en-US" sz="3600" strike="noStrike" u="none">
              <a:solidFill>
                <a:srgbClr val="000000"/>
              </a:solidFill>
              <a:effectLst/>
              <a:uFillTx/>
              <a:latin typeface="Arial"/>
            </a:endParaRPr>
          </a:p>
        </p:txBody>
      </p:sp>
      <p:sp>
        <p:nvSpPr>
          <p:cNvPr id="28" name="Text 2"/>
          <p:cNvSpPr/>
          <p:nvPr/>
        </p:nvSpPr>
        <p:spPr>
          <a:xfrm>
            <a:off x="6766560" y="1874520"/>
            <a:ext cx="5120280" cy="31968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0" i="1" lang="en-US" sz="1400" strike="noStrike" u="none">
                <a:solidFill>
                  <a:srgbClr val="64748b"/>
                </a:solidFill>
                <a:effectLst/>
                <a:uFillTx/>
                <a:latin typeface="Calibri"/>
                <a:ea typeface="Calibri"/>
              </a:rPr>
              <a:t>1988 – 1993</a:t>
            </a:r>
            <a:endParaRPr b="0" lang="en-US" sz="1400" strike="noStrike" u="none">
              <a:solidFill>
                <a:srgbClr val="000000"/>
              </a:solidFill>
              <a:effectLst/>
              <a:uFillTx/>
              <a:latin typeface="Arial"/>
            </a:endParaRPr>
          </a:p>
        </p:txBody>
      </p:sp>
      <p:sp>
        <p:nvSpPr>
          <p:cNvPr id="29" name="Shape 3"/>
          <p:cNvSpPr/>
          <p:nvPr/>
        </p:nvSpPr>
        <p:spPr>
          <a:xfrm>
            <a:off x="6766560" y="2286000"/>
            <a:ext cx="456840" cy="36360"/>
          </a:xfrm>
          <a:prstGeom prst="rect">
            <a:avLst/>
          </a:prstGeom>
          <a:solidFill>
            <a:srgbClr val="f59e0b"/>
          </a:solidFill>
          <a:ln w="0">
            <a:noFill/>
          </a:ln>
        </p:spPr>
        <p:style>
          <a:lnRef idx="0"/>
          <a:fillRef idx="0"/>
          <a:effectRef idx="0"/>
          <a:fontRef idx="minor"/>
        </p:style>
        <p:txBody>
          <a:bodyPr lIns="90000" rIns="90000" tIns="-8280" bIns="-8280" anchor="t">
            <a:noAutofit/>
          </a:bodyPr>
          <a:p>
            <a:endParaRPr b="0" lang="en-US" sz="1800" strike="noStrike" u="none">
              <a:solidFill>
                <a:srgbClr val="000000"/>
              </a:solidFill>
              <a:effectLst/>
              <a:uFillTx/>
              <a:latin typeface="Arial"/>
            </a:endParaRPr>
          </a:p>
        </p:txBody>
      </p:sp>
      <p:sp>
        <p:nvSpPr>
          <p:cNvPr id="30" name="Text 4"/>
          <p:cNvSpPr/>
          <p:nvPr/>
        </p:nvSpPr>
        <p:spPr>
          <a:xfrm>
            <a:off x="6766560" y="2468880"/>
            <a:ext cx="5120280" cy="2742840"/>
          </a:xfrm>
          <a:prstGeom prst="rect">
            <a:avLst/>
          </a:prstGeom>
          <a:noFill/>
          <a:ln w="0">
            <a:noFill/>
          </a:ln>
        </p:spPr>
        <p:style>
          <a:lnRef idx="0"/>
          <a:fillRef idx="0"/>
          <a:effectRef idx="0"/>
          <a:fontRef idx="minor"/>
        </p:style>
        <p:txBody>
          <a:bodyPr lIns="90000" rIns="90000" tIns="45000" bIns="45000" anchor="t">
            <a:noAutofit/>
          </a:bodyPr>
          <a:p>
            <a:pPr defTabSz="914400">
              <a:lnSpc>
                <a:spcPct val="100000"/>
              </a:lnSpc>
              <a:spcAft>
                <a:spcPts val="601"/>
              </a:spcAft>
              <a:tabLst>
                <a:tab algn="l" pos="0"/>
              </a:tabLst>
            </a:pPr>
            <a:r>
              <a:rPr b="0" lang="en-US" sz="1400" strike="noStrike" u="none">
                <a:solidFill>
                  <a:srgbClr val="0f172a"/>
                </a:solidFill>
                <a:effectLst/>
                <a:uFillTx/>
                <a:latin typeface="Calibri"/>
                <a:ea typeface="Calibri"/>
              </a:rPr>
              <a:t>A young auditor carrying binders through the offices of PwC. University studies, military service, a stint in Germany.</a:t>
            </a:r>
            <a:endParaRPr b="0" lang="en-US" sz="1400" strike="noStrike" u="none">
              <a:solidFill>
                <a:srgbClr val="000000"/>
              </a:solidFill>
              <a:effectLst/>
              <a:uFillTx/>
              <a:latin typeface="Arial"/>
            </a:endParaRPr>
          </a:p>
          <a:p>
            <a:pPr defTabSz="914400">
              <a:lnSpc>
                <a:spcPct val="100000"/>
              </a:lnSpc>
              <a:spcAft>
                <a:spcPts val="601"/>
              </a:spcAft>
              <a:tabLst>
                <a:tab algn="l" pos="0"/>
              </a:tabLst>
            </a:pPr>
            <a:endParaRPr b="0" lang="en-US" sz="1400" strike="noStrike" u="none">
              <a:solidFill>
                <a:srgbClr val="000000"/>
              </a:solidFill>
              <a:effectLst/>
              <a:uFillTx/>
              <a:latin typeface="Arial"/>
            </a:endParaRPr>
          </a:p>
          <a:p>
            <a:pPr defTabSz="914400">
              <a:lnSpc>
                <a:spcPct val="100000"/>
              </a:lnSpc>
              <a:spcAft>
                <a:spcPts val="601"/>
              </a:spcAft>
              <a:tabLst>
                <a:tab algn="l" pos="0"/>
              </a:tabLst>
            </a:pPr>
            <a:r>
              <a:rPr b="0" lang="en-US" sz="1400" strike="noStrike" u="none">
                <a:solidFill>
                  <a:srgbClr val="0f172a"/>
                </a:solidFill>
                <a:effectLst/>
                <a:uFillTx/>
                <a:latin typeface="Calibri"/>
                <a:ea typeface="Calibri"/>
              </a:rPr>
              <a:t>Carl-Fredrik discovered accounting was more than compliance — it was the operating system of a company. Every successful company had structure. Every failing company had warning signs hidden in the numbers.</a:t>
            </a:r>
            <a:endParaRPr b="0" lang="en-US" sz="1400" strike="noStrike" u="none">
              <a:solidFill>
                <a:srgbClr val="000000"/>
              </a:solidFill>
              <a:effectLst/>
              <a:uFillTx/>
              <a:latin typeface="Arial"/>
            </a:endParaRPr>
          </a:p>
        </p:txBody>
      </p:sp>
      <p:sp>
        <p:nvSpPr>
          <p:cNvPr id="31" name="Shape 5"/>
          <p:cNvSpPr/>
          <p:nvPr/>
        </p:nvSpPr>
        <p:spPr>
          <a:xfrm>
            <a:off x="6766560" y="5806440"/>
            <a:ext cx="5120280" cy="685440"/>
          </a:xfrm>
          <a:prstGeom prst="rect">
            <a:avLst/>
          </a:prstGeom>
          <a:solidFill>
            <a:srgbClr val="f8f5ee"/>
          </a:solidFill>
          <a:ln w="12700">
            <a:solidFill>
              <a:srgbClr val="f59e0b"/>
            </a:solidFill>
            <a:round/>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32" name="Shape 6"/>
          <p:cNvSpPr/>
          <p:nvPr/>
        </p:nvSpPr>
        <p:spPr>
          <a:xfrm>
            <a:off x="6766560" y="5806440"/>
            <a:ext cx="72720" cy="685440"/>
          </a:xfrm>
          <a:prstGeom prst="rect">
            <a:avLst/>
          </a:prstGeom>
          <a:solidFill>
            <a:srgbClr val="f59e0b"/>
          </a:solidFill>
          <a:ln w="0">
            <a:noFill/>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33" name="Text 7"/>
          <p:cNvSpPr/>
          <p:nvPr/>
        </p:nvSpPr>
        <p:spPr>
          <a:xfrm>
            <a:off x="6949440" y="5852160"/>
            <a:ext cx="4845960" cy="59400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1" lang="en-US" sz="1000" spc="400" strike="noStrike" u="none">
                <a:solidFill>
                  <a:srgbClr val="f59e0b"/>
                </a:solidFill>
                <a:effectLst/>
                <a:uFillTx/>
                <a:latin typeface="Calibri"/>
                <a:ea typeface="Calibri"/>
              </a:rPr>
              <a:t>LESSON  </a:t>
            </a:r>
            <a:r>
              <a:rPr b="0" i="1" lang="en-US" sz="1400" strike="noStrike" u="none">
                <a:solidFill>
                  <a:srgbClr val="1b2a41"/>
                </a:solidFill>
                <a:effectLst/>
                <a:uFillTx/>
                <a:latin typeface="Georgia"/>
                <a:ea typeface="Georgia"/>
              </a:rPr>
              <a:t>Good decisions require good information.</a:t>
            </a:r>
            <a:endParaRPr b="0" lang="en-US" sz="1400" strike="noStrike" u="none">
              <a:solidFill>
                <a:srgbClr val="000000"/>
              </a:solidFill>
              <a:effectLst/>
              <a:uFillTx/>
              <a:latin typeface="Arial"/>
            </a:endParaRPr>
          </a:p>
        </p:txBody>
      </p:sp>
      <p:sp>
        <p:nvSpPr>
          <p:cNvPr id="34" name="Text 8"/>
          <p:cNvSpPr/>
          <p:nvPr/>
        </p:nvSpPr>
        <p:spPr>
          <a:xfrm>
            <a:off x="6766560" y="6537960"/>
            <a:ext cx="5120280" cy="22824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0" lang="en-US" sz="900" strike="noStrike" u="none">
                <a:solidFill>
                  <a:srgbClr val="64748b"/>
                </a:solidFill>
                <a:effectLst/>
                <a:uFillTx/>
                <a:latin typeface="Calibri"/>
                <a:ea typeface="Calibri"/>
              </a:rPr>
              <a:t>Cooach — The 40-Year Story</a:t>
            </a:r>
            <a:endParaRPr b="0" lang="en-US" sz="9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35" name="Image 0" descr="preencoded.png"/>
          <p:cNvPicPr/>
          <p:nvPr/>
        </p:nvPicPr>
        <p:blipFill>
          <a:blip r:embed="rId1"/>
          <a:stretch/>
        </p:blipFill>
        <p:spPr>
          <a:xfrm>
            <a:off x="6245280" y="0"/>
            <a:ext cx="5943240" cy="6857640"/>
          </a:xfrm>
          <a:prstGeom prst="rect">
            <a:avLst/>
          </a:prstGeom>
          <a:noFill/>
          <a:ln w="0">
            <a:noFill/>
          </a:ln>
        </p:spPr>
      </p:pic>
      <p:sp>
        <p:nvSpPr>
          <p:cNvPr id="36" name="Text 0"/>
          <p:cNvSpPr/>
          <p:nvPr/>
        </p:nvSpPr>
        <p:spPr>
          <a:xfrm>
            <a:off x="548640" y="502920"/>
            <a:ext cx="5120280" cy="31968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1" lang="en-US" sz="1300" spc="601" strike="noStrike" u="none">
                <a:solidFill>
                  <a:srgbClr val="f59e0b"/>
                </a:solidFill>
                <a:effectLst/>
                <a:uFillTx/>
                <a:latin typeface="Calibri"/>
                <a:ea typeface="Calibri"/>
              </a:rPr>
              <a:t>CHAPTER 3</a:t>
            </a:r>
            <a:endParaRPr b="0" lang="en-US" sz="1300" strike="noStrike" u="none">
              <a:solidFill>
                <a:srgbClr val="000000"/>
              </a:solidFill>
              <a:effectLst/>
              <a:uFillTx/>
              <a:latin typeface="Arial"/>
            </a:endParaRPr>
          </a:p>
        </p:txBody>
      </p:sp>
      <p:sp>
        <p:nvSpPr>
          <p:cNvPr id="37" name="Text 1"/>
          <p:cNvSpPr/>
          <p:nvPr/>
        </p:nvSpPr>
        <p:spPr>
          <a:xfrm>
            <a:off x="548640" y="868680"/>
            <a:ext cx="5120280" cy="100548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1" lang="en-US" sz="3600" strike="noStrike" u="none">
                <a:solidFill>
                  <a:srgbClr val="1b2a41"/>
                </a:solidFill>
                <a:effectLst/>
                <a:uFillTx/>
                <a:latin typeface="Georgia"/>
                <a:ea typeface="Georgia"/>
              </a:rPr>
              <a:t>The Entrepreneurial Auditor</a:t>
            </a:r>
            <a:endParaRPr b="0" lang="en-US" sz="3600" strike="noStrike" u="none">
              <a:solidFill>
                <a:srgbClr val="000000"/>
              </a:solidFill>
              <a:effectLst/>
              <a:uFillTx/>
              <a:latin typeface="Arial"/>
            </a:endParaRPr>
          </a:p>
        </p:txBody>
      </p:sp>
      <p:sp>
        <p:nvSpPr>
          <p:cNvPr id="38" name="Text 2"/>
          <p:cNvSpPr/>
          <p:nvPr/>
        </p:nvSpPr>
        <p:spPr>
          <a:xfrm>
            <a:off x="548640" y="1874520"/>
            <a:ext cx="5120280" cy="31968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0" i="1" lang="en-US" sz="1400" strike="noStrike" u="none">
                <a:solidFill>
                  <a:srgbClr val="64748b"/>
                </a:solidFill>
                <a:effectLst/>
                <a:uFillTx/>
                <a:latin typeface="Calibri"/>
                <a:ea typeface="Calibri"/>
              </a:rPr>
              <a:t>1993 – 2006</a:t>
            </a:r>
            <a:endParaRPr b="0" lang="en-US" sz="1400" strike="noStrike" u="none">
              <a:solidFill>
                <a:srgbClr val="000000"/>
              </a:solidFill>
              <a:effectLst/>
              <a:uFillTx/>
              <a:latin typeface="Arial"/>
            </a:endParaRPr>
          </a:p>
        </p:txBody>
      </p:sp>
      <p:sp>
        <p:nvSpPr>
          <p:cNvPr id="39" name="Shape 3"/>
          <p:cNvSpPr/>
          <p:nvPr/>
        </p:nvSpPr>
        <p:spPr>
          <a:xfrm>
            <a:off x="548640" y="2286000"/>
            <a:ext cx="456840" cy="36360"/>
          </a:xfrm>
          <a:prstGeom prst="rect">
            <a:avLst/>
          </a:prstGeom>
          <a:solidFill>
            <a:srgbClr val="f59e0b"/>
          </a:solidFill>
          <a:ln w="0">
            <a:noFill/>
          </a:ln>
        </p:spPr>
        <p:style>
          <a:lnRef idx="0"/>
          <a:fillRef idx="0"/>
          <a:effectRef idx="0"/>
          <a:fontRef idx="minor"/>
        </p:style>
        <p:txBody>
          <a:bodyPr lIns="90000" rIns="90000" tIns="-8280" bIns="-8280" anchor="t">
            <a:noAutofit/>
          </a:bodyPr>
          <a:p>
            <a:endParaRPr b="0" lang="en-US" sz="1800" strike="noStrike" u="none">
              <a:solidFill>
                <a:srgbClr val="000000"/>
              </a:solidFill>
              <a:effectLst/>
              <a:uFillTx/>
              <a:latin typeface="Arial"/>
            </a:endParaRPr>
          </a:p>
        </p:txBody>
      </p:sp>
      <p:sp>
        <p:nvSpPr>
          <p:cNvPr id="40" name="Text 4"/>
          <p:cNvSpPr/>
          <p:nvPr/>
        </p:nvSpPr>
        <p:spPr>
          <a:xfrm>
            <a:off x="548640" y="2468880"/>
            <a:ext cx="5120280" cy="2742840"/>
          </a:xfrm>
          <a:prstGeom prst="rect">
            <a:avLst/>
          </a:prstGeom>
          <a:noFill/>
          <a:ln w="0">
            <a:noFill/>
          </a:ln>
        </p:spPr>
        <p:style>
          <a:lnRef idx="0"/>
          <a:fillRef idx="0"/>
          <a:effectRef idx="0"/>
          <a:fontRef idx="minor"/>
        </p:style>
        <p:txBody>
          <a:bodyPr lIns="90000" rIns="90000" tIns="45000" bIns="45000" anchor="t">
            <a:noAutofit/>
          </a:bodyPr>
          <a:p>
            <a:pPr defTabSz="914400">
              <a:lnSpc>
                <a:spcPct val="100000"/>
              </a:lnSpc>
              <a:spcAft>
                <a:spcPts val="601"/>
              </a:spcAft>
              <a:tabLst>
                <a:tab algn="l" pos="0"/>
              </a:tabLst>
            </a:pPr>
            <a:r>
              <a:rPr b="0" lang="en-US" sz="1400" strike="noStrike" u="none">
                <a:solidFill>
                  <a:srgbClr val="0f172a"/>
                </a:solidFill>
                <a:effectLst/>
                <a:uFillTx/>
                <a:latin typeface="Calibri"/>
                <a:ea typeface="Calibri"/>
              </a:rPr>
              <a:t>Instead of following a traditional corporate path, Carl-Fredrik built offices, entered new countries — Germany, Estonia, Latvia, Lithuania, Sweden — and became a partner.</a:t>
            </a:r>
            <a:endParaRPr b="0" lang="en-US" sz="1400" strike="noStrike" u="none">
              <a:solidFill>
                <a:srgbClr val="000000"/>
              </a:solidFill>
              <a:effectLst/>
              <a:uFillTx/>
              <a:latin typeface="Arial"/>
            </a:endParaRPr>
          </a:p>
          <a:p>
            <a:pPr defTabSz="914400">
              <a:lnSpc>
                <a:spcPct val="100000"/>
              </a:lnSpc>
              <a:spcAft>
                <a:spcPts val="601"/>
              </a:spcAft>
              <a:tabLst>
                <a:tab algn="l" pos="0"/>
              </a:tabLst>
            </a:pPr>
            <a:endParaRPr b="0" lang="en-US" sz="1400" strike="noStrike" u="none">
              <a:solidFill>
                <a:srgbClr val="000000"/>
              </a:solidFill>
              <a:effectLst/>
              <a:uFillTx/>
              <a:latin typeface="Arial"/>
            </a:endParaRPr>
          </a:p>
          <a:p>
            <a:pPr defTabSz="914400">
              <a:lnSpc>
                <a:spcPct val="100000"/>
              </a:lnSpc>
              <a:spcAft>
                <a:spcPts val="601"/>
              </a:spcAft>
              <a:tabLst>
                <a:tab algn="l" pos="0"/>
              </a:tabLst>
            </a:pPr>
            <a:r>
              <a:rPr b="0" lang="en-US" sz="1400" strike="noStrike" u="none">
                <a:solidFill>
                  <a:srgbClr val="0f172a"/>
                </a:solidFill>
                <a:effectLst/>
                <a:uFillTx/>
                <a:latin typeface="Calibri"/>
                <a:ea typeface="Calibri"/>
              </a:rPr>
              <a:t>For the first time he experienced entrepreneurship from the inside. Not as an auditor. As a builder.</a:t>
            </a:r>
            <a:endParaRPr b="0" lang="en-US" sz="1400" strike="noStrike" u="none">
              <a:solidFill>
                <a:srgbClr val="000000"/>
              </a:solidFill>
              <a:effectLst/>
              <a:uFillTx/>
              <a:latin typeface="Arial"/>
            </a:endParaRPr>
          </a:p>
        </p:txBody>
      </p:sp>
      <p:sp>
        <p:nvSpPr>
          <p:cNvPr id="41" name="Shape 5"/>
          <p:cNvSpPr/>
          <p:nvPr/>
        </p:nvSpPr>
        <p:spPr>
          <a:xfrm>
            <a:off x="548640" y="5806440"/>
            <a:ext cx="5120280" cy="685440"/>
          </a:xfrm>
          <a:prstGeom prst="rect">
            <a:avLst/>
          </a:prstGeom>
          <a:solidFill>
            <a:srgbClr val="f8f5ee"/>
          </a:solidFill>
          <a:ln w="12700">
            <a:solidFill>
              <a:srgbClr val="f59e0b"/>
            </a:solidFill>
            <a:round/>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42" name="Shape 6"/>
          <p:cNvSpPr/>
          <p:nvPr/>
        </p:nvSpPr>
        <p:spPr>
          <a:xfrm>
            <a:off x="548640" y="5806440"/>
            <a:ext cx="72720" cy="685440"/>
          </a:xfrm>
          <a:prstGeom prst="rect">
            <a:avLst/>
          </a:prstGeom>
          <a:solidFill>
            <a:srgbClr val="f59e0b"/>
          </a:solidFill>
          <a:ln w="0">
            <a:noFill/>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43" name="Text 7"/>
          <p:cNvSpPr/>
          <p:nvPr/>
        </p:nvSpPr>
        <p:spPr>
          <a:xfrm>
            <a:off x="731520" y="5852160"/>
            <a:ext cx="4845960" cy="59400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1" lang="en-US" sz="1000" spc="400" strike="noStrike" u="none">
                <a:solidFill>
                  <a:srgbClr val="f59e0b"/>
                </a:solidFill>
                <a:effectLst/>
                <a:uFillTx/>
                <a:latin typeface="Calibri"/>
                <a:ea typeface="Calibri"/>
              </a:rPr>
              <a:t>LESSON  </a:t>
            </a:r>
            <a:r>
              <a:rPr b="0" i="1" lang="en-US" sz="1400" strike="noStrike" u="none">
                <a:solidFill>
                  <a:srgbClr val="1b2a41"/>
                </a:solidFill>
                <a:effectLst/>
                <a:uFillTx/>
                <a:latin typeface="Georgia"/>
                <a:ea typeface="Georgia"/>
              </a:rPr>
              <a:t>Entrepreneurs need more than reports. They need support.</a:t>
            </a:r>
            <a:endParaRPr b="0" lang="en-US" sz="1400" strike="noStrike" u="none">
              <a:solidFill>
                <a:srgbClr val="000000"/>
              </a:solidFill>
              <a:effectLst/>
              <a:uFillTx/>
              <a:latin typeface="Arial"/>
            </a:endParaRPr>
          </a:p>
        </p:txBody>
      </p:sp>
      <p:sp>
        <p:nvSpPr>
          <p:cNvPr id="44" name="Text 8"/>
          <p:cNvSpPr/>
          <p:nvPr/>
        </p:nvSpPr>
        <p:spPr>
          <a:xfrm>
            <a:off x="548640" y="6537960"/>
            <a:ext cx="5120280" cy="22824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0" lang="en-US" sz="900" strike="noStrike" u="none">
                <a:solidFill>
                  <a:srgbClr val="64748b"/>
                </a:solidFill>
                <a:effectLst/>
                <a:uFillTx/>
                <a:latin typeface="Calibri"/>
                <a:ea typeface="Calibri"/>
              </a:rPr>
              <a:t>Cooach — The 40-Year Story</a:t>
            </a:r>
            <a:endParaRPr b="0" lang="en-US" sz="9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Image 0" descr="preencoded.png"/>
          <p:cNvPicPr/>
          <p:nvPr/>
        </p:nvPicPr>
        <p:blipFill>
          <a:blip r:embed="rId1"/>
          <a:stretch/>
        </p:blipFill>
        <p:spPr>
          <a:xfrm>
            <a:off x="0" y="0"/>
            <a:ext cx="5943240" cy="6857640"/>
          </a:xfrm>
          <a:prstGeom prst="rect">
            <a:avLst/>
          </a:prstGeom>
          <a:noFill/>
          <a:ln w="0">
            <a:noFill/>
          </a:ln>
        </p:spPr>
      </p:pic>
      <p:sp>
        <p:nvSpPr>
          <p:cNvPr id="46" name="Text 0"/>
          <p:cNvSpPr/>
          <p:nvPr/>
        </p:nvSpPr>
        <p:spPr>
          <a:xfrm>
            <a:off x="6766560" y="502920"/>
            <a:ext cx="5120280" cy="31968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1" lang="en-US" sz="1300" spc="601" strike="noStrike" u="none">
                <a:solidFill>
                  <a:srgbClr val="f59e0b"/>
                </a:solidFill>
                <a:effectLst/>
                <a:uFillTx/>
                <a:latin typeface="Calibri"/>
                <a:ea typeface="Calibri"/>
              </a:rPr>
              <a:t>CHAPTER 4</a:t>
            </a:r>
            <a:endParaRPr b="0" lang="en-US" sz="1300" strike="noStrike" u="none">
              <a:solidFill>
                <a:srgbClr val="000000"/>
              </a:solidFill>
              <a:effectLst/>
              <a:uFillTx/>
              <a:latin typeface="Arial"/>
            </a:endParaRPr>
          </a:p>
        </p:txBody>
      </p:sp>
      <p:sp>
        <p:nvSpPr>
          <p:cNvPr id="47" name="Text 1"/>
          <p:cNvSpPr/>
          <p:nvPr/>
        </p:nvSpPr>
        <p:spPr>
          <a:xfrm>
            <a:off x="6766560" y="868680"/>
            <a:ext cx="5120280" cy="100548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1" lang="en-US" sz="3600" strike="noStrike" u="none">
                <a:solidFill>
                  <a:srgbClr val="1b2a41"/>
                </a:solidFill>
                <a:effectLst/>
                <a:uFillTx/>
                <a:latin typeface="Georgia"/>
                <a:ea typeface="Georgia"/>
              </a:rPr>
              <a:t>The First Big Vision — Moretime</a:t>
            </a:r>
            <a:endParaRPr b="0" lang="en-US" sz="3600" strike="noStrike" u="none">
              <a:solidFill>
                <a:srgbClr val="000000"/>
              </a:solidFill>
              <a:effectLst/>
              <a:uFillTx/>
              <a:latin typeface="Arial"/>
            </a:endParaRPr>
          </a:p>
        </p:txBody>
      </p:sp>
      <p:sp>
        <p:nvSpPr>
          <p:cNvPr id="48" name="Text 2"/>
          <p:cNvSpPr/>
          <p:nvPr/>
        </p:nvSpPr>
        <p:spPr>
          <a:xfrm>
            <a:off x="6766560" y="1874520"/>
            <a:ext cx="5120280" cy="31968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0" i="1" lang="en-US" sz="1400" strike="noStrike" u="none">
                <a:solidFill>
                  <a:srgbClr val="64748b"/>
                </a:solidFill>
                <a:effectLst/>
                <a:uFillTx/>
                <a:latin typeface="Calibri"/>
                <a:ea typeface="Calibri"/>
              </a:rPr>
              <a:t>2008 – 2016</a:t>
            </a:r>
            <a:endParaRPr b="0" lang="en-US" sz="1400" strike="noStrike" u="none">
              <a:solidFill>
                <a:srgbClr val="000000"/>
              </a:solidFill>
              <a:effectLst/>
              <a:uFillTx/>
              <a:latin typeface="Arial"/>
            </a:endParaRPr>
          </a:p>
        </p:txBody>
      </p:sp>
      <p:sp>
        <p:nvSpPr>
          <p:cNvPr id="49" name="Shape 3"/>
          <p:cNvSpPr/>
          <p:nvPr/>
        </p:nvSpPr>
        <p:spPr>
          <a:xfrm>
            <a:off x="6766560" y="2286000"/>
            <a:ext cx="456840" cy="36360"/>
          </a:xfrm>
          <a:prstGeom prst="rect">
            <a:avLst/>
          </a:prstGeom>
          <a:solidFill>
            <a:srgbClr val="f59e0b"/>
          </a:solidFill>
          <a:ln w="0">
            <a:noFill/>
          </a:ln>
        </p:spPr>
        <p:style>
          <a:lnRef idx="0"/>
          <a:fillRef idx="0"/>
          <a:effectRef idx="0"/>
          <a:fontRef idx="minor"/>
        </p:style>
        <p:txBody>
          <a:bodyPr lIns="90000" rIns="90000" tIns="-8280" bIns="-8280" anchor="t">
            <a:noAutofit/>
          </a:bodyPr>
          <a:p>
            <a:endParaRPr b="0" lang="en-US" sz="1800" strike="noStrike" u="none">
              <a:solidFill>
                <a:srgbClr val="000000"/>
              </a:solidFill>
              <a:effectLst/>
              <a:uFillTx/>
              <a:latin typeface="Arial"/>
            </a:endParaRPr>
          </a:p>
        </p:txBody>
      </p:sp>
      <p:sp>
        <p:nvSpPr>
          <p:cNvPr id="50" name="Text 4"/>
          <p:cNvSpPr/>
          <p:nvPr/>
        </p:nvSpPr>
        <p:spPr>
          <a:xfrm>
            <a:off x="6766560" y="2468880"/>
            <a:ext cx="5120280" cy="2742840"/>
          </a:xfrm>
          <a:prstGeom prst="rect">
            <a:avLst/>
          </a:prstGeom>
          <a:noFill/>
          <a:ln w="0">
            <a:noFill/>
          </a:ln>
        </p:spPr>
        <p:style>
          <a:lnRef idx="0"/>
          <a:fillRef idx="0"/>
          <a:effectRef idx="0"/>
          <a:fontRef idx="minor"/>
        </p:style>
        <p:txBody>
          <a:bodyPr lIns="90000" rIns="90000" tIns="45000" bIns="45000" anchor="t">
            <a:noAutofit/>
          </a:bodyPr>
          <a:p>
            <a:pPr defTabSz="914400">
              <a:lnSpc>
                <a:spcPct val="100000"/>
              </a:lnSpc>
              <a:spcAft>
                <a:spcPts val="601"/>
              </a:spcAft>
              <a:tabLst>
                <a:tab algn="l" pos="0"/>
              </a:tabLst>
            </a:pPr>
            <a:r>
              <a:rPr b="0" lang="en-US" sz="1400" strike="noStrike" u="none">
                <a:solidFill>
                  <a:srgbClr val="0f172a"/>
                </a:solidFill>
                <a:effectLst/>
                <a:uFillTx/>
                <a:latin typeface="Calibri"/>
                <a:ea typeface="Calibri"/>
              </a:rPr>
              <a:t>A giant machine labelled "One Stop Shop for SMEs". Accounting, HR, Legal, Financing, Technology — all under one roof.</a:t>
            </a:r>
            <a:endParaRPr b="0" lang="en-US" sz="1400" strike="noStrike" u="none">
              <a:solidFill>
                <a:srgbClr val="000000"/>
              </a:solidFill>
              <a:effectLst/>
              <a:uFillTx/>
              <a:latin typeface="Arial"/>
            </a:endParaRPr>
          </a:p>
          <a:p>
            <a:pPr defTabSz="914400">
              <a:lnSpc>
                <a:spcPct val="100000"/>
              </a:lnSpc>
              <a:spcAft>
                <a:spcPts val="601"/>
              </a:spcAft>
              <a:tabLst>
                <a:tab algn="l" pos="0"/>
              </a:tabLst>
            </a:pPr>
            <a:endParaRPr b="0" lang="en-US" sz="1400" strike="noStrike" u="none">
              <a:solidFill>
                <a:srgbClr val="000000"/>
              </a:solidFill>
              <a:effectLst/>
              <a:uFillTx/>
              <a:latin typeface="Arial"/>
            </a:endParaRPr>
          </a:p>
          <a:p>
            <a:pPr defTabSz="914400">
              <a:lnSpc>
                <a:spcPct val="100000"/>
              </a:lnSpc>
              <a:spcAft>
                <a:spcPts val="601"/>
              </a:spcAft>
              <a:tabLst>
                <a:tab algn="l" pos="0"/>
              </a:tabLst>
            </a:pPr>
            <a:r>
              <a:rPr b="0" lang="en-US" sz="1400" strike="noStrike" u="none">
                <a:solidFill>
                  <a:srgbClr val="0f172a"/>
                </a:solidFill>
                <a:effectLst/>
                <a:uFillTx/>
                <a:latin typeface="Calibri"/>
                <a:ea typeface="Calibri"/>
              </a:rPr>
              <a:t>The vision was simple: give small companies access to the same support structure as large enterprises. The problem? The technology did not exist yet. Cloud software was immature. Slack had not launched. AI was science fiction.</a:t>
            </a:r>
            <a:endParaRPr b="0" lang="en-US" sz="1400" strike="noStrike" u="none">
              <a:solidFill>
                <a:srgbClr val="000000"/>
              </a:solidFill>
              <a:effectLst/>
              <a:uFillTx/>
              <a:latin typeface="Arial"/>
            </a:endParaRPr>
          </a:p>
        </p:txBody>
      </p:sp>
      <p:sp>
        <p:nvSpPr>
          <p:cNvPr id="51" name="Shape 5"/>
          <p:cNvSpPr/>
          <p:nvPr/>
        </p:nvSpPr>
        <p:spPr>
          <a:xfrm>
            <a:off x="6766560" y="5806440"/>
            <a:ext cx="5120280" cy="685440"/>
          </a:xfrm>
          <a:prstGeom prst="rect">
            <a:avLst/>
          </a:prstGeom>
          <a:solidFill>
            <a:srgbClr val="f8f5ee"/>
          </a:solidFill>
          <a:ln w="12700">
            <a:solidFill>
              <a:srgbClr val="f59e0b"/>
            </a:solidFill>
            <a:round/>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52" name="Shape 6"/>
          <p:cNvSpPr/>
          <p:nvPr/>
        </p:nvSpPr>
        <p:spPr>
          <a:xfrm>
            <a:off x="6766560" y="5806440"/>
            <a:ext cx="72720" cy="685440"/>
          </a:xfrm>
          <a:prstGeom prst="rect">
            <a:avLst/>
          </a:prstGeom>
          <a:solidFill>
            <a:srgbClr val="f59e0b"/>
          </a:solidFill>
          <a:ln w="0">
            <a:noFill/>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53" name="Text 7"/>
          <p:cNvSpPr/>
          <p:nvPr/>
        </p:nvSpPr>
        <p:spPr>
          <a:xfrm>
            <a:off x="6949440" y="5852160"/>
            <a:ext cx="4845960" cy="59400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1" lang="en-US" sz="1000" spc="400" strike="noStrike" u="none">
                <a:solidFill>
                  <a:srgbClr val="f59e0b"/>
                </a:solidFill>
                <a:effectLst/>
                <a:uFillTx/>
                <a:latin typeface="Calibri"/>
                <a:ea typeface="Calibri"/>
              </a:rPr>
              <a:t>LESSON  </a:t>
            </a:r>
            <a:r>
              <a:rPr b="0" i="1" lang="en-US" sz="1400" strike="noStrike" u="none">
                <a:solidFill>
                  <a:srgbClr val="1b2a41"/>
                </a:solidFill>
                <a:effectLst/>
                <a:uFillTx/>
                <a:latin typeface="Georgia"/>
                <a:ea typeface="Georgia"/>
              </a:rPr>
              <a:t>The vision was right. The timing was wrong.</a:t>
            </a:r>
            <a:endParaRPr b="0" lang="en-US" sz="1400" strike="noStrike" u="none">
              <a:solidFill>
                <a:srgbClr val="000000"/>
              </a:solidFill>
              <a:effectLst/>
              <a:uFillTx/>
              <a:latin typeface="Arial"/>
            </a:endParaRPr>
          </a:p>
        </p:txBody>
      </p:sp>
      <p:sp>
        <p:nvSpPr>
          <p:cNvPr id="54" name="Text 8"/>
          <p:cNvSpPr/>
          <p:nvPr/>
        </p:nvSpPr>
        <p:spPr>
          <a:xfrm>
            <a:off x="6766560" y="6537960"/>
            <a:ext cx="5120280" cy="22824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0" lang="en-US" sz="900" strike="noStrike" u="none">
                <a:solidFill>
                  <a:srgbClr val="64748b"/>
                </a:solidFill>
                <a:effectLst/>
                <a:uFillTx/>
                <a:latin typeface="Calibri"/>
                <a:ea typeface="Calibri"/>
              </a:rPr>
              <a:t>Cooach — The 40-Year Story</a:t>
            </a:r>
            <a:endParaRPr b="0" lang="en-US" sz="9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55" name="Image 0" descr="preencoded.png"/>
          <p:cNvPicPr/>
          <p:nvPr/>
        </p:nvPicPr>
        <p:blipFill>
          <a:blip r:embed="rId1"/>
          <a:stretch/>
        </p:blipFill>
        <p:spPr>
          <a:xfrm>
            <a:off x="6245280" y="0"/>
            <a:ext cx="5943240" cy="6857640"/>
          </a:xfrm>
          <a:prstGeom prst="rect">
            <a:avLst/>
          </a:prstGeom>
          <a:noFill/>
          <a:ln w="0">
            <a:noFill/>
          </a:ln>
        </p:spPr>
      </p:pic>
      <p:sp>
        <p:nvSpPr>
          <p:cNvPr id="56" name="Text 0"/>
          <p:cNvSpPr/>
          <p:nvPr/>
        </p:nvSpPr>
        <p:spPr>
          <a:xfrm>
            <a:off x="548640" y="502920"/>
            <a:ext cx="5120280" cy="31968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1" lang="en-US" sz="1300" spc="601" strike="noStrike" u="none">
                <a:solidFill>
                  <a:srgbClr val="f59e0b"/>
                </a:solidFill>
                <a:effectLst/>
                <a:uFillTx/>
                <a:latin typeface="Calibri"/>
                <a:ea typeface="Calibri"/>
              </a:rPr>
              <a:t>CHAPTER 5</a:t>
            </a:r>
            <a:endParaRPr b="0" lang="en-US" sz="1300" strike="noStrike" u="none">
              <a:solidFill>
                <a:srgbClr val="000000"/>
              </a:solidFill>
              <a:effectLst/>
              <a:uFillTx/>
              <a:latin typeface="Arial"/>
            </a:endParaRPr>
          </a:p>
        </p:txBody>
      </p:sp>
      <p:sp>
        <p:nvSpPr>
          <p:cNvPr id="57" name="Text 1"/>
          <p:cNvSpPr/>
          <p:nvPr/>
        </p:nvSpPr>
        <p:spPr>
          <a:xfrm>
            <a:off x="548640" y="868680"/>
            <a:ext cx="5120280" cy="100548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1" lang="en-US" sz="3600" strike="noStrike" u="none">
                <a:solidFill>
                  <a:srgbClr val="1b2a41"/>
                </a:solidFill>
                <a:effectLst/>
                <a:uFillTx/>
                <a:latin typeface="Georgia"/>
                <a:ea typeface="Georgia"/>
              </a:rPr>
              <a:t>Failure</a:t>
            </a:r>
            <a:endParaRPr b="0" lang="en-US" sz="3600" strike="noStrike" u="none">
              <a:solidFill>
                <a:srgbClr val="000000"/>
              </a:solidFill>
              <a:effectLst/>
              <a:uFillTx/>
              <a:latin typeface="Arial"/>
            </a:endParaRPr>
          </a:p>
        </p:txBody>
      </p:sp>
      <p:sp>
        <p:nvSpPr>
          <p:cNvPr id="58" name="Text 2"/>
          <p:cNvSpPr/>
          <p:nvPr/>
        </p:nvSpPr>
        <p:spPr>
          <a:xfrm>
            <a:off x="548640" y="1874520"/>
            <a:ext cx="5120280" cy="31968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endParaRPr b="0" lang="en-US" sz="1400" strike="noStrike" u="none">
              <a:solidFill>
                <a:schemeClr val="dk1"/>
              </a:solidFill>
              <a:effectLst/>
              <a:uFillTx/>
              <a:latin typeface="Calibri"/>
            </a:endParaRPr>
          </a:p>
        </p:txBody>
      </p:sp>
      <p:sp>
        <p:nvSpPr>
          <p:cNvPr id="59" name="Shape 3"/>
          <p:cNvSpPr/>
          <p:nvPr/>
        </p:nvSpPr>
        <p:spPr>
          <a:xfrm>
            <a:off x="548640" y="2286000"/>
            <a:ext cx="456840" cy="36360"/>
          </a:xfrm>
          <a:prstGeom prst="rect">
            <a:avLst/>
          </a:prstGeom>
          <a:solidFill>
            <a:srgbClr val="f59e0b"/>
          </a:solidFill>
          <a:ln w="0">
            <a:noFill/>
          </a:ln>
        </p:spPr>
        <p:style>
          <a:lnRef idx="0"/>
          <a:fillRef idx="0"/>
          <a:effectRef idx="0"/>
          <a:fontRef idx="minor"/>
        </p:style>
        <p:txBody>
          <a:bodyPr lIns="90000" rIns="90000" tIns="-8280" bIns="-8280" anchor="t">
            <a:noAutofit/>
          </a:bodyPr>
          <a:p>
            <a:endParaRPr b="0" lang="en-US" sz="1800" strike="noStrike" u="none">
              <a:solidFill>
                <a:srgbClr val="000000"/>
              </a:solidFill>
              <a:effectLst/>
              <a:uFillTx/>
              <a:latin typeface="Arial"/>
            </a:endParaRPr>
          </a:p>
        </p:txBody>
      </p:sp>
      <p:sp>
        <p:nvSpPr>
          <p:cNvPr id="60" name="Text 4"/>
          <p:cNvSpPr/>
          <p:nvPr/>
        </p:nvSpPr>
        <p:spPr>
          <a:xfrm>
            <a:off x="548640" y="2468880"/>
            <a:ext cx="5120280" cy="2742840"/>
          </a:xfrm>
          <a:prstGeom prst="rect">
            <a:avLst/>
          </a:prstGeom>
          <a:noFill/>
          <a:ln w="0">
            <a:noFill/>
          </a:ln>
        </p:spPr>
        <p:style>
          <a:lnRef idx="0"/>
          <a:fillRef idx="0"/>
          <a:effectRef idx="0"/>
          <a:fontRef idx="minor"/>
        </p:style>
        <p:txBody>
          <a:bodyPr lIns="90000" rIns="90000" tIns="45000" bIns="45000" anchor="t">
            <a:noAutofit/>
          </a:bodyPr>
          <a:p>
            <a:pPr defTabSz="914400">
              <a:lnSpc>
                <a:spcPct val="100000"/>
              </a:lnSpc>
              <a:spcAft>
                <a:spcPts val="601"/>
              </a:spcAft>
              <a:tabLst>
                <a:tab algn="l" pos="0"/>
              </a:tabLst>
            </a:pPr>
            <a:r>
              <a:rPr b="0" lang="en-US" sz="1400" strike="noStrike" u="none">
                <a:solidFill>
                  <a:srgbClr val="0f172a"/>
                </a:solidFill>
                <a:effectLst/>
                <a:uFillTx/>
                <a:latin typeface="Calibri"/>
                <a:ea typeface="Calibri"/>
              </a:rPr>
              <a:t>Boxes being packed. Office lights turned off.</a:t>
            </a:r>
            <a:endParaRPr b="0" lang="en-US" sz="1400" strike="noStrike" u="none">
              <a:solidFill>
                <a:srgbClr val="000000"/>
              </a:solidFill>
              <a:effectLst/>
              <a:uFillTx/>
              <a:latin typeface="Arial"/>
            </a:endParaRPr>
          </a:p>
          <a:p>
            <a:pPr defTabSz="914400">
              <a:lnSpc>
                <a:spcPct val="100000"/>
              </a:lnSpc>
              <a:spcAft>
                <a:spcPts val="601"/>
              </a:spcAft>
              <a:tabLst>
                <a:tab algn="l" pos="0"/>
              </a:tabLst>
            </a:pPr>
            <a:endParaRPr b="0" lang="en-US" sz="1400" strike="noStrike" u="none">
              <a:solidFill>
                <a:srgbClr val="000000"/>
              </a:solidFill>
              <a:effectLst/>
              <a:uFillTx/>
              <a:latin typeface="Arial"/>
            </a:endParaRPr>
          </a:p>
          <a:p>
            <a:pPr defTabSz="914400">
              <a:lnSpc>
                <a:spcPct val="100000"/>
              </a:lnSpc>
              <a:spcAft>
                <a:spcPts val="601"/>
              </a:spcAft>
              <a:tabLst>
                <a:tab algn="l" pos="0"/>
              </a:tabLst>
            </a:pPr>
            <a:r>
              <a:rPr b="0" lang="en-US" sz="1400" strike="noStrike" u="none">
                <a:solidFill>
                  <a:srgbClr val="0f172a"/>
                </a:solidFill>
                <a:effectLst/>
                <a:uFillTx/>
                <a:latin typeface="Calibri"/>
                <a:ea typeface="Calibri"/>
              </a:rPr>
              <a:t>The platform never reached its full potential. The business was restructured. Many parts survived. The platform did not.</a:t>
            </a:r>
            <a:endParaRPr b="0" lang="en-US" sz="1400" strike="noStrike" u="none">
              <a:solidFill>
                <a:srgbClr val="000000"/>
              </a:solidFill>
              <a:effectLst/>
              <a:uFillTx/>
              <a:latin typeface="Arial"/>
            </a:endParaRPr>
          </a:p>
        </p:txBody>
      </p:sp>
      <p:sp>
        <p:nvSpPr>
          <p:cNvPr id="61" name="Shape 5"/>
          <p:cNvSpPr/>
          <p:nvPr/>
        </p:nvSpPr>
        <p:spPr>
          <a:xfrm>
            <a:off x="548640" y="5806440"/>
            <a:ext cx="5120280" cy="685440"/>
          </a:xfrm>
          <a:prstGeom prst="rect">
            <a:avLst/>
          </a:prstGeom>
          <a:solidFill>
            <a:srgbClr val="f8f5ee"/>
          </a:solidFill>
          <a:ln w="12700">
            <a:solidFill>
              <a:srgbClr val="f59e0b"/>
            </a:solidFill>
            <a:round/>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62" name="Shape 6"/>
          <p:cNvSpPr/>
          <p:nvPr/>
        </p:nvSpPr>
        <p:spPr>
          <a:xfrm>
            <a:off x="548640" y="5806440"/>
            <a:ext cx="72720" cy="685440"/>
          </a:xfrm>
          <a:prstGeom prst="rect">
            <a:avLst/>
          </a:prstGeom>
          <a:solidFill>
            <a:srgbClr val="f59e0b"/>
          </a:solidFill>
          <a:ln w="0">
            <a:noFill/>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63" name="Text 7"/>
          <p:cNvSpPr/>
          <p:nvPr/>
        </p:nvSpPr>
        <p:spPr>
          <a:xfrm>
            <a:off x="731520" y="5852160"/>
            <a:ext cx="4845960" cy="59400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1" lang="en-US" sz="1000" spc="400" strike="noStrike" u="none">
                <a:solidFill>
                  <a:srgbClr val="f59e0b"/>
                </a:solidFill>
                <a:effectLst/>
                <a:uFillTx/>
                <a:latin typeface="Calibri"/>
                <a:ea typeface="Calibri"/>
              </a:rPr>
              <a:t>LESSON  </a:t>
            </a:r>
            <a:r>
              <a:rPr b="0" i="1" lang="en-US" sz="1400" strike="noStrike" u="none">
                <a:solidFill>
                  <a:srgbClr val="1b2a41"/>
                </a:solidFill>
                <a:effectLst/>
                <a:uFillTx/>
                <a:latin typeface="Georgia"/>
                <a:ea typeface="Georgia"/>
              </a:rPr>
              <a:t>Building software is harder than building companies.</a:t>
            </a:r>
            <a:endParaRPr b="0" lang="en-US" sz="1400" strike="noStrike" u="none">
              <a:solidFill>
                <a:srgbClr val="000000"/>
              </a:solidFill>
              <a:effectLst/>
              <a:uFillTx/>
              <a:latin typeface="Arial"/>
            </a:endParaRPr>
          </a:p>
        </p:txBody>
      </p:sp>
      <p:sp>
        <p:nvSpPr>
          <p:cNvPr id="64" name="Text 8"/>
          <p:cNvSpPr/>
          <p:nvPr/>
        </p:nvSpPr>
        <p:spPr>
          <a:xfrm>
            <a:off x="548640" y="6537960"/>
            <a:ext cx="5120280" cy="22824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0" lang="en-US" sz="900" strike="noStrike" u="none">
                <a:solidFill>
                  <a:srgbClr val="64748b"/>
                </a:solidFill>
                <a:effectLst/>
                <a:uFillTx/>
                <a:latin typeface="Calibri"/>
                <a:ea typeface="Calibri"/>
              </a:rPr>
              <a:t>Cooach — The 40-Year Story</a:t>
            </a:r>
            <a:endParaRPr b="0" lang="en-US" sz="9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65" name="Image 0" descr="preencoded.png"/>
          <p:cNvPicPr/>
          <p:nvPr/>
        </p:nvPicPr>
        <p:blipFill>
          <a:blip r:embed="rId1"/>
          <a:stretch/>
        </p:blipFill>
        <p:spPr>
          <a:xfrm>
            <a:off x="0" y="0"/>
            <a:ext cx="5943240" cy="6857640"/>
          </a:xfrm>
          <a:prstGeom prst="rect">
            <a:avLst/>
          </a:prstGeom>
          <a:noFill/>
          <a:ln w="0">
            <a:noFill/>
          </a:ln>
        </p:spPr>
      </p:pic>
      <p:sp>
        <p:nvSpPr>
          <p:cNvPr id="66" name="Text 0"/>
          <p:cNvSpPr/>
          <p:nvPr/>
        </p:nvSpPr>
        <p:spPr>
          <a:xfrm>
            <a:off x="6766560" y="502920"/>
            <a:ext cx="5120280" cy="31968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1" lang="en-US" sz="1300" spc="601" strike="noStrike" u="none">
                <a:solidFill>
                  <a:srgbClr val="f59e0b"/>
                </a:solidFill>
                <a:effectLst/>
                <a:uFillTx/>
                <a:latin typeface="Calibri"/>
                <a:ea typeface="Calibri"/>
              </a:rPr>
              <a:t>CHAPTER 6</a:t>
            </a:r>
            <a:endParaRPr b="0" lang="en-US" sz="1300" strike="noStrike" u="none">
              <a:solidFill>
                <a:srgbClr val="000000"/>
              </a:solidFill>
              <a:effectLst/>
              <a:uFillTx/>
              <a:latin typeface="Arial"/>
            </a:endParaRPr>
          </a:p>
        </p:txBody>
      </p:sp>
      <p:sp>
        <p:nvSpPr>
          <p:cNvPr id="67" name="Text 1"/>
          <p:cNvSpPr/>
          <p:nvPr/>
        </p:nvSpPr>
        <p:spPr>
          <a:xfrm>
            <a:off x="6766560" y="868680"/>
            <a:ext cx="5120280" cy="100548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1" lang="en-US" sz="3600" strike="noStrike" u="none">
                <a:solidFill>
                  <a:srgbClr val="1b2a41"/>
                </a:solidFill>
                <a:effectLst/>
                <a:uFillTx/>
                <a:latin typeface="Georgia"/>
                <a:ea typeface="Georgia"/>
              </a:rPr>
              <a:t>Spain</a:t>
            </a:r>
            <a:endParaRPr b="0" lang="en-US" sz="3600" strike="noStrike" u="none">
              <a:solidFill>
                <a:srgbClr val="000000"/>
              </a:solidFill>
              <a:effectLst/>
              <a:uFillTx/>
              <a:latin typeface="Arial"/>
            </a:endParaRPr>
          </a:p>
        </p:txBody>
      </p:sp>
      <p:sp>
        <p:nvSpPr>
          <p:cNvPr id="68" name="Text 2"/>
          <p:cNvSpPr/>
          <p:nvPr/>
        </p:nvSpPr>
        <p:spPr>
          <a:xfrm>
            <a:off x="6766560" y="1874520"/>
            <a:ext cx="5120280" cy="31968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0" i="1" lang="en-US" sz="1400" strike="noStrike" u="none">
                <a:solidFill>
                  <a:srgbClr val="64748b"/>
                </a:solidFill>
                <a:effectLst/>
                <a:uFillTx/>
                <a:latin typeface="Calibri"/>
                <a:ea typeface="Calibri"/>
              </a:rPr>
              <a:t>2018</a:t>
            </a:r>
            <a:endParaRPr b="0" lang="en-US" sz="1400" strike="noStrike" u="none">
              <a:solidFill>
                <a:srgbClr val="000000"/>
              </a:solidFill>
              <a:effectLst/>
              <a:uFillTx/>
              <a:latin typeface="Arial"/>
            </a:endParaRPr>
          </a:p>
        </p:txBody>
      </p:sp>
      <p:sp>
        <p:nvSpPr>
          <p:cNvPr id="69" name="Shape 3"/>
          <p:cNvSpPr/>
          <p:nvPr/>
        </p:nvSpPr>
        <p:spPr>
          <a:xfrm>
            <a:off x="6766560" y="2286000"/>
            <a:ext cx="456840" cy="36360"/>
          </a:xfrm>
          <a:prstGeom prst="rect">
            <a:avLst/>
          </a:prstGeom>
          <a:solidFill>
            <a:srgbClr val="f59e0b"/>
          </a:solidFill>
          <a:ln w="0">
            <a:noFill/>
          </a:ln>
        </p:spPr>
        <p:style>
          <a:lnRef idx="0"/>
          <a:fillRef idx="0"/>
          <a:effectRef idx="0"/>
          <a:fontRef idx="minor"/>
        </p:style>
        <p:txBody>
          <a:bodyPr lIns="90000" rIns="90000" tIns="-8280" bIns="-8280" anchor="t">
            <a:noAutofit/>
          </a:bodyPr>
          <a:p>
            <a:endParaRPr b="0" lang="en-US" sz="1800" strike="noStrike" u="none">
              <a:solidFill>
                <a:srgbClr val="000000"/>
              </a:solidFill>
              <a:effectLst/>
              <a:uFillTx/>
              <a:latin typeface="Arial"/>
            </a:endParaRPr>
          </a:p>
        </p:txBody>
      </p:sp>
      <p:sp>
        <p:nvSpPr>
          <p:cNvPr id="70" name="Text 4"/>
          <p:cNvSpPr/>
          <p:nvPr/>
        </p:nvSpPr>
        <p:spPr>
          <a:xfrm>
            <a:off x="6766560" y="2468880"/>
            <a:ext cx="5120280" cy="2742840"/>
          </a:xfrm>
          <a:prstGeom prst="rect">
            <a:avLst/>
          </a:prstGeom>
          <a:noFill/>
          <a:ln w="0">
            <a:noFill/>
          </a:ln>
        </p:spPr>
        <p:style>
          <a:lnRef idx="0"/>
          <a:fillRef idx="0"/>
          <a:effectRef idx="0"/>
          <a:fontRef idx="minor"/>
        </p:style>
        <p:txBody>
          <a:bodyPr lIns="90000" rIns="90000" tIns="45000" bIns="45000" anchor="t">
            <a:noAutofit/>
          </a:bodyPr>
          <a:p>
            <a:pPr defTabSz="914400">
              <a:lnSpc>
                <a:spcPct val="100000"/>
              </a:lnSpc>
              <a:spcAft>
                <a:spcPts val="601"/>
              </a:spcAft>
              <a:tabLst>
                <a:tab algn="l" pos="0"/>
              </a:tabLst>
            </a:pPr>
            <a:r>
              <a:rPr b="0" lang="en-US" sz="1400" strike="noStrike" u="none">
                <a:solidFill>
                  <a:srgbClr val="0f172a"/>
                </a:solidFill>
                <a:effectLst/>
                <a:uFillTx/>
                <a:latin typeface="Calibri"/>
                <a:ea typeface="Calibri"/>
              </a:rPr>
              <a:t>After Moretime, the objective changed. Smaller. Simpler. More human.</a:t>
            </a:r>
            <a:endParaRPr b="0" lang="en-US" sz="1400" strike="noStrike" u="none">
              <a:solidFill>
                <a:srgbClr val="000000"/>
              </a:solidFill>
              <a:effectLst/>
              <a:uFillTx/>
              <a:latin typeface="Arial"/>
            </a:endParaRPr>
          </a:p>
          <a:p>
            <a:pPr defTabSz="914400">
              <a:lnSpc>
                <a:spcPct val="100000"/>
              </a:lnSpc>
              <a:spcAft>
                <a:spcPts val="601"/>
              </a:spcAft>
              <a:tabLst>
                <a:tab algn="l" pos="0"/>
              </a:tabLst>
            </a:pPr>
            <a:endParaRPr b="0" lang="en-US" sz="1400" strike="noStrike" u="none">
              <a:solidFill>
                <a:srgbClr val="000000"/>
              </a:solidFill>
              <a:effectLst/>
              <a:uFillTx/>
              <a:latin typeface="Arial"/>
            </a:endParaRPr>
          </a:p>
          <a:p>
            <a:pPr defTabSz="914400">
              <a:lnSpc>
                <a:spcPct val="100000"/>
              </a:lnSpc>
              <a:spcAft>
                <a:spcPts val="601"/>
              </a:spcAft>
              <a:tabLst>
                <a:tab algn="l" pos="0"/>
              </a:tabLst>
            </a:pPr>
            <a:r>
              <a:rPr b="0" lang="en-US" sz="1400" strike="noStrike" u="none">
                <a:solidFill>
                  <a:srgbClr val="0f172a"/>
                </a:solidFill>
                <a:effectLst/>
                <a:uFillTx/>
                <a:latin typeface="Calibri"/>
                <a:ea typeface="Calibri"/>
              </a:rPr>
              <a:t>Carl-Fredrik arrived in Marbella with a laptop. Cooach was born. The idea: use Slack as a digital headquarters and connect entrepreneurs with experts.</a:t>
            </a:r>
            <a:endParaRPr b="0" lang="en-US" sz="1400" strike="noStrike" u="none">
              <a:solidFill>
                <a:srgbClr val="000000"/>
              </a:solidFill>
              <a:effectLst/>
              <a:uFillTx/>
              <a:latin typeface="Arial"/>
            </a:endParaRPr>
          </a:p>
        </p:txBody>
      </p:sp>
      <p:sp>
        <p:nvSpPr>
          <p:cNvPr id="71" name="Shape 5"/>
          <p:cNvSpPr/>
          <p:nvPr/>
        </p:nvSpPr>
        <p:spPr>
          <a:xfrm>
            <a:off x="6766560" y="5806440"/>
            <a:ext cx="5120280" cy="685440"/>
          </a:xfrm>
          <a:prstGeom prst="rect">
            <a:avLst/>
          </a:prstGeom>
          <a:solidFill>
            <a:srgbClr val="f8f5ee"/>
          </a:solidFill>
          <a:ln w="12700">
            <a:solidFill>
              <a:srgbClr val="f59e0b"/>
            </a:solidFill>
            <a:round/>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72" name="Shape 6"/>
          <p:cNvSpPr/>
          <p:nvPr/>
        </p:nvSpPr>
        <p:spPr>
          <a:xfrm>
            <a:off x="6766560" y="5806440"/>
            <a:ext cx="72720" cy="685440"/>
          </a:xfrm>
          <a:prstGeom prst="rect">
            <a:avLst/>
          </a:prstGeom>
          <a:solidFill>
            <a:srgbClr val="f59e0b"/>
          </a:solidFill>
          <a:ln w="0">
            <a:noFill/>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73" name="Text 7"/>
          <p:cNvSpPr/>
          <p:nvPr/>
        </p:nvSpPr>
        <p:spPr>
          <a:xfrm>
            <a:off x="6949440" y="5852160"/>
            <a:ext cx="4845960" cy="59400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1" lang="en-US" sz="1000" spc="400" strike="noStrike" u="none">
                <a:solidFill>
                  <a:srgbClr val="f59e0b"/>
                </a:solidFill>
                <a:effectLst/>
                <a:uFillTx/>
                <a:latin typeface="Calibri"/>
                <a:ea typeface="Calibri"/>
              </a:rPr>
              <a:t>LESSON  </a:t>
            </a:r>
            <a:r>
              <a:rPr b="0" i="1" lang="en-US" sz="1400" strike="noStrike" u="none">
                <a:solidFill>
                  <a:srgbClr val="1b2a41"/>
                </a:solidFill>
                <a:effectLst/>
                <a:uFillTx/>
                <a:latin typeface="Georgia"/>
                <a:ea typeface="Georgia"/>
              </a:rPr>
              <a:t>People value access more than ownership.</a:t>
            </a:r>
            <a:endParaRPr b="0" lang="en-US" sz="1400" strike="noStrike" u="none">
              <a:solidFill>
                <a:srgbClr val="000000"/>
              </a:solidFill>
              <a:effectLst/>
              <a:uFillTx/>
              <a:latin typeface="Arial"/>
            </a:endParaRPr>
          </a:p>
        </p:txBody>
      </p:sp>
      <p:sp>
        <p:nvSpPr>
          <p:cNvPr id="74" name="Text 8"/>
          <p:cNvSpPr/>
          <p:nvPr/>
        </p:nvSpPr>
        <p:spPr>
          <a:xfrm>
            <a:off x="6766560" y="6537960"/>
            <a:ext cx="5120280" cy="22824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0" lang="en-US" sz="900" strike="noStrike" u="none">
                <a:solidFill>
                  <a:srgbClr val="64748b"/>
                </a:solidFill>
                <a:effectLst/>
                <a:uFillTx/>
                <a:latin typeface="Calibri"/>
                <a:ea typeface="Calibri"/>
              </a:rPr>
              <a:t>Cooach — The 40-Year Story</a:t>
            </a:r>
            <a:endParaRPr b="0" lang="en-US" sz="9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75" name="Image 0" descr="preencoded.png"/>
          <p:cNvPicPr/>
          <p:nvPr/>
        </p:nvPicPr>
        <p:blipFill>
          <a:blip r:embed="rId1"/>
          <a:stretch/>
        </p:blipFill>
        <p:spPr>
          <a:xfrm>
            <a:off x="6245280" y="0"/>
            <a:ext cx="5943240" cy="6857640"/>
          </a:xfrm>
          <a:prstGeom prst="rect">
            <a:avLst/>
          </a:prstGeom>
          <a:noFill/>
          <a:ln w="0">
            <a:noFill/>
          </a:ln>
        </p:spPr>
      </p:pic>
      <p:sp>
        <p:nvSpPr>
          <p:cNvPr id="76" name="Text 0"/>
          <p:cNvSpPr/>
          <p:nvPr/>
        </p:nvSpPr>
        <p:spPr>
          <a:xfrm>
            <a:off x="548640" y="502920"/>
            <a:ext cx="5120280" cy="31968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1" lang="en-US" sz="1300" spc="601" strike="noStrike" u="none">
                <a:solidFill>
                  <a:srgbClr val="f59e0b"/>
                </a:solidFill>
                <a:effectLst/>
                <a:uFillTx/>
                <a:latin typeface="Calibri"/>
                <a:ea typeface="Calibri"/>
              </a:rPr>
              <a:t>CHAPTER 7</a:t>
            </a:r>
            <a:endParaRPr b="0" lang="en-US" sz="1300" strike="noStrike" u="none">
              <a:solidFill>
                <a:srgbClr val="000000"/>
              </a:solidFill>
              <a:effectLst/>
              <a:uFillTx/>
              <a:latin typeface="Arial"/>
            </a:endParaRPr>
          </a:p>
        </p:txBody>
      </p:sp>
      <p:sp>
        <p:nvSpPr>
          <p:cNvPr id="77" name="Text 1"/>
          <p:cNvSpPr/>
          <p:nvPr/>
        </p:nvSpPr>
        <p:spPr>
          <a:xfrm>
            <a:off x="548640" y="868680"/>
            <a:ext cx="5120280" cy="100548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1" lang="en-US" sz="3600" strike="noStrike" u="none">
                <a:solidFill>
                  <a:srgbClr val="1b2a41"/>
                </a:solidFill>
                <a:effectLst/>
                <a:uFillTx/>
                <a:latin typeface="Georgia"/>
                <a:ea typeface="Georgia"/>
              </a:rPr>
              <a:t>The World Changes</a:t>
            </a:r>
            <a:endParaRPr b="0" lang="en-US" sz="3600" strike="noStrike" u="none">
              <a:solidFill>
                <a:srgbClr val="000000"/>
              </a:solidFill>
              <a:effectLst/>
              <a:uFillTx/>
              <a:latin typeface="Arial"/>
            </a:endParaRPr>
          </a:p>
        </p:txBody>
      </p:sp>
      <p:sp>
        <p:nvSpPr>
          <p:cNvPr id="78" name="Text 2"/>
          <p:cNvSpPr/>
          <p:nvPr/>
        </p:nvSpPr>
        <p:spPr>
          <a:xfrm>
            <a:off x="548640" y="1874520"/>
            <a:ext cx="5120280" cy="31968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0" i="1" lang="en-US" sz="1400" strike="noStrike" u="none">
                <a:solidFill>
                  <a:srgbClr val="64748b"/>
                </a:solidFill>
                <a:effectLst/>
                <a:uFillTx/>
                <a:latin typeface="Calibri"/>
                <a:ea typeface="Calibri"/>
              </a:rPr>
              <a:t>2020</a:t>
            </a:r>
            <a:endParaRPr b="0" lang="en-US" sz="1400" strike="noStrike" u="none">
              <a:solidFill>
                <a:srgbClr val="000000"/>
              </a:solidFill>
              <a:effectLst/>
              <a:uFillTx/>
              <a:latin typeface="Arial"/>
            </a:endParaRPr>
          </a:p>
        </p:txBody>
      </p:sp>
      <p:sp>
        <p:nvSpPr>
          <p:cNvPr id="79" name="Shape 3"/>
          <p:cNvSpPr/>
          <p:nvPr/>
        </p:nvSpPr>
        <p:spPr>
          <a:xfrm>
            <a:off x="548640" y="2286000"/>
            <a:ext cx="456840" cy="36360"/>
          </a:xfrm>
          <a:prstGeom prst="rect">
            <a:avLst/>
          </a:prstGeom>
          <a:solidFill>
            <a:srgbClr val="f59e0b"/>
          </a:solidFill>
          <a:ln w="0">
            <a:noFill/>
          </a:ln>
        </p:spPr>
        <p:style>
          <a:lnRef idx="0"/>
          <a:fillRef idx="0"/>
          <a:effectRef idx="0"/>
          <a:fontRef idx="minor"/>
        </p:style>
        <p:txBody>
          <a:bodyPr lIns="90000" rIns="90000" tIns="-8280" bIns="-8280" anchor="t">
            <a:noAutofit/>
          </a:bodyPr>
          <a:p>
            <a:endParaRPr b="0" lang="en-US" sz="1800" strike="noStrike" u="none">
              <a:solidFill>
                <a:srgbClr val="000000"/>
              </a:solidFill>
              <a:effectLst/>
              <a:uFillTx/>
              <a:latin typeface="Arial"/>
            </a:endParaRPr>
          </a:p>
        </p:txBody>
      </p:sp>
      <p:sp>
        <p:nvSpPr>
          <p:cNvPr id="80" name="Text 4"/>
          <p:cNvSpPr/>
          <p:nvPr/>
        </p:nvSpPr>
        <p:spPr>
          <a:xfrm>
            <a:off x="548640" y="2468880"/>
            <a:ext cx="5120280" cy="2742840"/>
          </a:xfrm>
          <a:prstGeom prst="rect">
            <a:avLst/>
          </a:prstGeom>
          <a:noFill/>
          <a:ln w="0">
            <a:noFill/>
          </a:ln>
        </p:spPr>
        <p:style>
          <a:lnRef idx="0"/>
          <a:fillRef idx="0"/>
          <a:effectRef idx="0"/>
          <a:fontRef idx="minor"/>
        </p:style>
        <p:txBody>
          <a:bodyPr lIns="90000" rIns="90000" tIns="45000" bIns="45000" anchor="t">
            <a:noAutofit/>
          </a:bodyPr>
          <a:p>
            <a:pPr defTabSz="914400">
              <a:lnSpc>
                <a:spcPct val="100000"/>
              </a:lnSpc>
              <a:spcAft>
                <a:spcPts val="601"/>
              </a:spcAft>
              <a:tabLst>
                <a:tab algn="l" pos="0"/>
              </a:tabLst>
            </a:pPr>
            <a:r>
              <a:rPr b="0" lang="en-US" sz="1400" strike="noStrike" u="none">
                <a:solidFill>
                  <a:srgbClr val="0f172a"/>
                </a:solidFill>
                <a:effectLst/>
                <a:uFillTx/>
                <a:latin typeface="Calibri"/>
                <a:ea typeface="Calibri"/>
              </a:rPr>
              <a:t>When the pandemic arrived, the world accidentally adopted the operating model Cooach had already built.</a:t>
            </a:r>
            <a:endParaRPr b="0" lang="en-US" sz="1400" strike="noStrike" u="none">
              <a:solidFill>
                <a:srgbClr val="000000"/>
              </a:solidFill>
              <a:effectLst/>
              <a:uFillTx/>
              <a:latin typeface="Arial"/>
            </a:endParaRPr>
          </a:p>
          <a:p>
            <a:pPr defTabSz="914400">
              <a:lnSpc>
                <a:spcPct val="100000"/>
              </a:lnSpc>
              <a:spcAft>
                <a:spcPts val="601"/>
              </a:spcAft>
              <a:tabLst>
                <a:tab algn="l" pos="0"/>
              </a:tabLst>
            </a:pPr>
            <a:endParaRPr b="0" lang="en-US" sz="1400" strike="noStrike" u="none">
              <a:solidFill>
                <a:srgbClr val="000000"/>
              </a:solidFill>
              <a:effectLst/>
              <a:uFillTx/>
              <a:latin typeface="Arial"/>
            </a:endParaRPr>
          </a:p>
          <a:p>
            <a:pPr defTabSz="914400">
              <a:lnSpc>
                <a:spcPct val="100000"/>
              </a:lnSpc>
              <a:spcAft>
                <a:spcPts val="601"/>
              </a:spcAft>
              <a:tabLst>
                <a:tab algn="l" pos="0"/>
              </a:tabLst>
            </a:pPr>
            <a:r>
              <a:rPr b="0" lang="en-US" sz="1400" strike="noStrike" u="none">
                <a:solidFill>
                  <a:srgbClr val="0f172a"/>
                </a:solidFill>
                <a:effectLst/>
                <a:uFillTx/>
                <a:latin typeface="Calibri"/>
                <a:ea typeface="Calibri"/>
              </a:rPr>
              <a:t>Remote work became normal. Digital collaboration became normal. Customers increased. The concept worked.</a:t>
            </a:r>
            <a:endParaRPr b="0" lang="en-US" sz="1400" strike="noStrike" u="none">
              <a:solidFill>
                <a:srgbClr val="000000"/>
              </a:solidFill>
              <a:effectLst/>
              <a:uFillTx/>
              <a:latin typeface="Arial"/>
            </a:endParaRPr>
          </a:p>
        </p:txBody>
      </p:sp>
      <p:sp>
        <p:nvSpPr>
          <p:cNvPr id="81" name="Shape 5"/>
          <p:cNvSpPr/>
          <p:nvPr/>
        </p:nvSpPr>
        <p:spPr>
          <a:xfrm>
            <a:off x="548640" y="5806440"/>
            <a:ext cx="5120280" cy="685440"/>
          </a:xfrm>
          <a:prstGeom prst="rect">
            <a:avLst/>
          </a:prstGeom>
          <a:solidFill>
            <a:srgbClr val="f8f5ee"/>
          </a:solidFill>
          <a:ln w="12700">
            <a:solidFill>
              <a:srgbClr val="f59e0b"/>
            </a:solidFill>
            <a:round/>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82" name="Shape 6"/>
          <p:cNvSpPr/>
          <p:nvPr/>
        </p:nvSpPr>
        <p:spPr>
          <a:xfrm>
            <a:off x="548640" y="5806440"/>
            <a:ext cx="72720" cy="685440"/>
          </a:xfrm>
          <a:prstGeom prst="rect">
            <a:avLst/>
          </a:prstGeom>
          <a:solidFill>
            <a:srgbClr val="f59e0b"/>
          </a:solidFill>
          <a:ln w="0">
            <a:noFill/>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83" name="Text 7"/>
          <p:cNvSpPr/>
          <p:nvPr/>
        </p:nvSpPr>
        <p:spPr>
          <a:xfrm>
            <a:off x="731520" y="5852160"/>
            <a:ext cx="4845960" cy="59400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1" lang="en-US" sz="1000" spc="400" strike="noStrike" u="none">
                <a:solidFill>
                  <a:srgbClr val="f59e0b"/>
                </a:solidFill>
                <a:effectLst/>
                <a:uFillTx/>
                <a:latin typeface="Calibri"/>
                <a:ea typeface="Calibri"/>
              </a:rPr>
              <a:t>LESSON  </a:t>
            </a:r>
            <a:r>
              <a:rPr b="0" i="1" lang="en-US" sz="1400" strike="noStrike" u="none">
                <a:solidFill>
                  <a:srgbClr val="1b2a41"/>
                </a:solidFill>
                <a:effectLst/>
                <a:uFillTx/>
                <a:latin typeface="Georgia"/>
                <a:ea typeface="Georgia"/>
              </a:rPr>
              <a:t>Sometimes the world catches up with your idea.</a:t>
            </a:r>
            <a:endParaRPr b="0" lang="en-US" sz="1400" strike="noStrike" u="none">
              <a:solidFill>
                <a:srgbClr val="000000"/>
              </a:solidFill>
              <a:effectLst/>
              <a:uFillTx/>
              <a:latin typeface="Arial"/>
            </a:endParaRPr>
          </a:p>
        </p:txBody>
      </p:sp>
      <p:sp>
        <p:nvSpPr>
          <p:cNvPr id="84" name="Text 8"/>
          <p:cNvSpPr/>
          <p:nvPr/>
        </p:nvSpPr>
        <p:spPr>
          <a:xfrm>
            <a:off x="548640" y="6537960"/>
            <a:ext cx="5120280" cy="22824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0" lang="en-US" sz="900" strike="noStrike" u="none">
                <a:solidFill>
                  <a:srgbClr val="64748b"/>
                </a:solidFill>
                <a:effectLst/>
                <a:uFillTx/>
                <a:latin typeface="Calibri"/>
                <a:ea typeface="Calibri"/>
              </a:rPr>
              <a:t>Cooach — The 40-Year Story</a:t>
            </a:r>
            <a:endParaRPr b="0" lang="en-US" sz="9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Image 0" descr="preencoded.png"/>
          <p:cNvPicPr/>
          <p:nvPr/>
        </p:nvPicPr>
        <p:blipFill>
          <a:blip r:embed="rId1"/>
          <a:stretch/>
        </p:blipFill>
        <p:spPr>
          <a:xfrm>
            <a:off x="0" y="0"/>
            <a:ext cx="5943240" cy="6857640"/>
          </a:xfrm>
          <a:prstGeom prst="rect">
            <a:avLst/>
          </a:prstGeom>
          <a:noFill/>
          <a:ln w="0">
            <a:noFill/>
          </a:ln>
        </p:spPr>
      </p:pic>
      <p:sp>
        <p:nvSpPr>
          <p:cNvPr id="86" name="Text 0"/>
          <p:cNvSpPr/>
          <p:nvPr/>
        </p:nvSpPr>
        <p:spPr>
          <a:xfrm>
            <a:off x="6766560" y="502920"/>
            <a:ext cx="5120280" cy="31968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1" lang="en-US" sz="1300" spc="601" strike="noStrike" u="none">
                <a:solidFill>
                  <a:srgbClr val="f59e0b"/>
                </a:solidFill>
                <a:effectLst/>
                <a:uFillTx/>
                <a:latin typeface="Calibri"/>
                <a:ea typeface="Calibri"/>
              </a:rPr>
              <a:t>CHAPTER 8</a:t>
            </a:r>
            <a:endParaRPr b="0" lang="en-US" sz="1300" strike="noStrike" u="none">
              <a:solidFill>
                <a:srgbClr val="000000"/>
              </a:solidFill>
              <a:effectLst/>
              <a:uFillTx/>
              <a:latin typeface="Arial"/>
            </a:endParaRPr>
          </a:p>
        </p:txBody>
      </p:sp>
      <p:sp>
        <p:nvSpPr>
          <p:cNvPr id="87" name="Text 1"/>
          <p:cNvSpPr/>
          <p:nvPr/>
        </p:nvSpPr>
        <p:spPr>
          <a:xfrm>
            <a:off x="6766560" y="868680"/>
            <a:ext cx="5120280" cy="100548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1" lang="en-US" sz="3600" strike="noStrike" u="none">
                <a:solidFill>
                  <a:srgbClr val="1b2a41"/>
                </a:solidFill>
                <a:effectLst/>
                <a:uFillTx/>
                <a:latin typeface="Georgia"/>
                <a:ea typeface="Georgia"/>
              </a:rPr>
              <a:t>The Second Attempt</a:t>
            </a:r>
            <a:endParaRPr b="0" lang="en-US" sz="3600" strike="noStrike" u="none">
              <a:solidFill>
                <a:srgbClr val="000000"/>
              </a:solidFill>
              <a:effectLst/>
              <a:uFillTx/>
              <a:latin typeface="Arial"/>
            </a:endParaRPr>
          </a:p>
        </p:txBody>
      </p:sp>
      <p:sp>
        <p:nvSpPr>
          <p:cNvPr id="88" name="Text 2"/>
          <p:cNvSpPr/>
          <p:nvPr/>
        </p:nvSpPr>
        <p:spPr>
          <a:xfrm>
            <a:off x="6766560" y="1874520"/>
            <a:ext cx="5120280" cy="31968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0" i="1" lang="en-US" sz="1400" strike="noStrike" u="none">
                <a:solidFill>
                  <a:srgbClr val="64748b"/>
                </a:solidFill>
                <a:effectLst/>
                <a:uFillTx/>
                <a:latin typeface="Calibri"/>
                <a:ea typeface="Calibri"/>
              </a:rPr>
              <a:t>2021 – 2023</a:t>
            </a:r>
            <a:endParaRPr b="0" lang="en-US" sz="1400" strike="noStrike" u="none">
              <a:solidFill>
                <a:srgbClr val="000000"/>
              </a:solidFill>
              <a:effectLst/>
              <a:uFillTx/>
              <a:latin typeface="Arial"/>
            </a:endParaRPr>
          </a:p>
        </p:txBody>
      </p:sp>
      <p:sp>
        <p:nvSpPr>
          <p:cNvPr id="89" name="Shape 3"/>
          <p:cNvSpPr/>
          <p:nvPr/>
        </p:nvSpPr>
        <p:spPr>
          <a:xfrm>
            <a:off x="6766560" y="2286000"/>
            <a:ext cx="456840" cy="36360"/>
          </a:xfrm>
          <a:prstGeom prst="rect">
            <a:avLst/>
          </a:prstGeom>
          <a:solidFill>
            <a:srgbClr val="f59e0b"/>
          </a:solidFill>
          <a:ln w="0">
            <a:noFill/>
          </a:ln>
        </p:spPr>
        <p:style>
          <a:lnRef idx="0"/>
          <a:fillRef idx="0"/>
          <a:effectRef idx="0"/>
          <a:fontRef idx="minor"/>
        </p:style>
        <p:txBody>
          <a:bodyPr lIns="90000" rIns="90000" tIns="-8280" bIns="-8280" anchor="t">
            <a:noAutofit/>
          </a:bodyPr>
          <a:p>
            <a:endParaRPr b="0" lang="en-US" sz="1800" strike="noStrike" u="none">
              <a:solidFill>
                <a:srgbClr val="000000"/>
              </a:solidFill>
              <a:effectLst/>
              <a:uFillTx/>
              <a:latin typeface="Arial"/>
            </a:endParaRPr>
          </a:p>
        </p:txBody>
      </p:sp>
      <p:sp>
        <p:nvSpPr>
          <p:cNvPr id="90" name="Text 4"/>
          <p:cNvSpPr/>
          <p:nvPr/>
        </p:nvSpPr>
        <p:spPr>
          <a:xfrm>
            <a:off x="6766560" y="2468880"/>
            <a:ext cx="5120280" cy="2742840"/>
          </a:xfrm>
          <a:prstGeom prst="rect">
            <a:avLst/>
          </a:prstGeom>
          <a:noFill/>
          <a:ln w="0">
            <a:noFill/>
          </a:ln>
        </p:spPr>
        <p:style>
          <a:lnRef idx="0"/>
          <a:fillRef idx="0"/>
          <a:effectRef idx="0"/>
          <a:fontRef idx="minor"/>
        </p:style>
        <p:txBody>
          <a:bodyPr lIns="90000" rIns="90000" tIns="45000" bIns="45000" anchor="t">
            <a:noAutofit/>
          </a:bodyPr>
          <a:p>
            <a:pPr defTabSz="914400">
              <a:lnSpc>
                <a:spcPct val="100000"/>
              </a:lnSpc>
              <a:spcAft>
                <a:spcPts val="601"/>
              </a:spcAft>
              <a:tabLst>
                <a:tab algn="l" pos="0"/>
              </a:tabLst>
            </a:pPr>
            <a:r>
              <a:rPr b="0" lang="en-US" sz="1400" strike="noStrike" u="none">
                <a:solidFill>
                  <a:srgbClr val="0f172a"/>
                </a:solidFill>
                <a:effectLst/>
                <a:uFillTx/>
                <a:latin typeface="Calibri"/>
                <a:ea typeface="Calibri"/>
              </a:rPr>
              <a:t>With new investment and a growing customer base, Cooach tried again. Build the platform. Integrate services. Create the digital twin.</a:t>
            </a:r>
            <a:endParaRPr b="0" lang="en-US" sz="1400" strike="noStrike" u="none">
              <a:solidFill>
                <a:srgbClr val="000000"/>
              </a:solidFill>
              <a:effectLst/>
              <a:uFillTx/>
              <a:latin typeface="Arial"/>
            </a:endParaRPr>
          </a:p>
          <a:p>
            <a:pPr defTabSz="914400">
              <a:lnSpc>
                <a:spcPct val="100000"/>
              </a:lnSpc>
              <a:spcAft>
                <a:spcPts val="601"/>
              </a:spcAft>
              <a:tabLst>
                <a:tab algn="l" pos="0"/>
              </a:tabLst>
            </a:pPr>
            <a:endParaRPr b="0" lang="en-US" sz="1400" strike="noStrike" u="none">
              <a:solidFill>
                <a:srgbClr val="000000"/>
              </a:solidFill>
              <a:effectLst/>
              <a:uFillTx/>
              <a:latin typeface="Arial"/>
            </a:endParaRPr>
          </a:p>
          <a:p>
            <a:pPr defTabSz="914400">
              <a:lnSpc>
                <a:spcPct val="100000"/>
              </a:lnSpc>
              <a:spcAft>
                <a:spcPts val="601"/>
              </a:spcAft>
              <a:tabLst>
                <a:tab algn="l" pos="0"/>
              </a:tabLst>
            </a:pPr>
            <a:r>
              <a:rPr b="0" lang="en-US" sz="1400" strike="noStrike" u="none">
                <a:solidFill>
                  <a:srgbClr val="0f172a"/>
                </a:solidFill>
                <a:effectLst/>
                <a:uFillTx/>
                <a:latin typeface="Calibri"/>
                <a:ea typeface="Calibri"/>
              </a:rPr>
              <a:t>Again the vision outran the technology. The result was better than before — but still not enough.</a:t>
            </a:r>
            <a:endParaRPr b="0" lang="en-US" sz="1400" strike="noStrike" u="none">
              <a:solidFill>
                <a:srgbClr val="000000"/>
              </a:solidFill>
              <a:effectLst/>
              <a:uFillTx/>
              <a:latin typeface="Arial"/>
            </a:endParaRPr>
          </a:p>
        </p:txBody>
      </p:sp>
      <p:sp>
        <p:nvSpPr>
          <p:cNvPr id="91" name="Shape 5"/>
          <p:cNvSpPr/>
          <p:nvPr/>
        </p:nvSpPr>
        <p:spPr>
          <a:xfrm>
            <a:off x="6766560" y="5806440"/>
            <a:ext cx="5120280" cy="685440"/>
          </a:xfrm>
          <a:prstGeom prst="rect">
            <a:avLst/>
          </a:prstGeom>
          <a:solidFill>
            <a:srgbClr val="f8f5ee"/>
          </a:solidFill>
          <a:ln w="12700">
            <a:solidFill>
              <a:srgbClr val="f59e0b"/>
            </a:solidFill>
            <a:round/>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92" name="Shape 6"/>
          <p:cNvSpPr/>
          <p:nvPr/>
        </p:nvSpPr>
        <p:spPr>
          <a:xfrm>
            <a:off x="6766560" y="5806440"/>
            <a:ext cx="72720" cy="685440"/>
          </a:xfrm>
          <a:prstGeom prst="rect">
            <a:avLst/>
          </a:prstGeom>
          <a:solidFill>
            <a:srgbClr val="f59e0b"/>
          </a:solidFill>
          <a:ln w="0">
            <a:noFill/>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93" name="Text 7"/>
          <p:cNvSpPr/>
          <p:nvPr/>
        </p:nvSpPr>
        <p:spPr>
          <a:xfrm>
            <a:off x="6949440" y="5852160"/>
            <a:ext cx="4845960" cy="59400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1" lang="en-US" sz="1000" spc="400" strike="noStrike" u="none">
                <a:solidFill>
                  <a:srgbClr val="f59e0b"/>
                </a:solidFill>
                <a:effectLst/>
                <a:uFillTx/>
                <a:latin typeface="Calibri"/>
                <a:ea typeface="Calibri"/>
              </a:rPr>
              <a:t>LESSON  </a:t>
            </a:r>
            <a:r>
              <a:rPr b="0" i="1" lang="en-US" sz="1400" strike="noStrike" u="none">
                <a:solidFill>
                  <a:srgbClr val="1b2a41"/>
                </a:solidFill>
                <a:effectLst/>
                <a:uFillTx/>
                <a:latin typeface="Georgia"/>
                <a:ea typeface="Georgia"/>
              </a:rPr>
              <a:t>The idea was still right. The tools were still wrong.</a:t>
            </a:r>
            <a:endParaRPr b="0" lang="en-US" sz="1400" strike="noStrike" u="none">
              <a:solidFill>
                <a:srgbClr val="000000"/>
              </a:solidFill>
              <a:effectLst/>
              <a:uFillTx/>
              <a:latin typeface="Arial"/>
            </a:endParaRPr>
          </a:p>
        </p:txBody>
      </p:sp>
      <p:sp>
        <p:nvSpPr>
          <p:cNvPr id="94" name="Text 8"/>
          <p:cNvSpPr/>
          <p:nvPr/>
        </p:nvSpPr>
        <p:spPr>
          <a:xfrm>
            <a:off x="6766560" y="6537960"/>
            <a:ext cx="5120280" cy="22824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0" lang="en-US" sz="900" strike="noStrike" u="none">
                <a:solidFill>
                  <a:srgbClr val="64748b"/>
                </a:solidFill>
                <a:effectLst/>
                <a:uFillTx/>
                <a:latin typeface="Calibri"/>
                <a:ea typeface="Calibri"/>
              </a:rPr>
              <a:t>Cooach — The 40-Year Story</a:t>
            </a:r>
            <a:endParaRPr b="0" lang="en-US" sz="9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pitchFamily="0" charset="1"/>
        <a:ea typeface=""/>
        <a:cs typeface=""/>
      </a:majorFont>
      <a:minorFont>
        <a:latin typeface="Calibri" panose="020F0502020204030204"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Template/>
  <TotalTime>0</TotalTime>
  <Application>LibreOffice/25.2.6.2$Linux_X86_64 LibreOffice_project/520$Build-2</Application>
  <AppVersion>15.0000</AppVersion>
  <Words>0</Words>
  <Paragraphs>0</Paragraphs>
  <Company>PptxGenJS</Company>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2026-06-19T07:21:56Z</dcterms:created>
  <dc:creator>PptxGenJS</dc:creator>
  <dc:description/>
  <dc:language>en-US</dc:language>
  <cp:lastModifiedBy>PptxGenJS</cp:lastModifiedBy>
  <dcterms:modified xsi:type="dcterms:W3CDTF">2026-06-19T07:21:56Z</dcterms:modified>
  <cp:revision>1</cp:revision>
  <dc:subject>PptxGenJS Presentation</dc:subject>
  <dc:title>Cooach Appendix — The 40-Year Story</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r8>13</vt:r8>
  </property>
  <property fmtid="{D5CDD505-2E9C-101B-9397-08002B2CF9AE}" pid="3" name="PresentationFormat">
    <vt:lpwstr>On-screen Show (16:9)</vt:lpwstr>
  </property>
  <property fmtid="{D5CDD505-2E9C-101B-9397-08002B2CF9AE}" pid="4" name="Slides">
    <vt:r8>13</vt:r8>
  </property>
</Properties>
</file>