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5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notesSlides/_rels/notesSlide6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3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2.xml.rels" ContentType="application/vnd.openxmlformats-package.relationships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CFE5708E-3DD3-419D-B032-8D2C310A4E2E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7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7766BF2-5DA4-49D4-8B03-F0EEC5DE5CD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4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84D9188-567C-4112-83CF-E2ECBD1449A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7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C051E4D-3927-4998-BDFA-0908C3C8C66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0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E6746BF-28CE-48A8-8A19-11A4265AB92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3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5FB21D7-0F15-4409-A160-03F1802D959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6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03E811F-EBF6-4BB5-A232-85389EF54D9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9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1CE14DB-E8BC-4EE4-8132-1D5709D1C44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2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6014F0F-EB7D-4E6D-8E08-002E8F130B3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5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2AE6355-CD99-4B2E-944E-5A071BF7D3E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8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23244F7-7526-47BB-8BF4-D3ABA294067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1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7B0AB46-856D-41DF-9B57-532801FE9A5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0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DD5ECB0-1491-4521-9FD5-1AD071A12A5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4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09F4967-2A87-4375-B214-C03C94DC20F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3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BC533A6-F00A-4A36-ABA1-EC1E7815332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6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4864EED-E1E3-46DE-B6D4-F052F18B53B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9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CB36A74-35AE-483C-9B2B-C37E9451293E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2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B5A7772-22A1-4239-97FA-3AFF039E4E3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5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729665C-05C5-4533-BB64-540B330C9D5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8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7FA9966-DE54-4D28-9505-F916BBEB589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1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E03D8AA-04FF-40CA-8BFE-43B42213982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 flipV="1">
            <a:off x="274320" y="2205720"/>
            <a:ext cx="3600" cy="11595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 flipH="1" flipV="1">
            <a:off x="9810360" y="1587600"/>
            <a:ext cx="1167120" cy="3531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Shape 2"/>
          <p:cNvSpPr/>
          <p:nvPr/>
        </p:nvSpPr>
        <p:spPr>
          <a:xfrm>
            <a:off x="10977480" y="1940760"/>
            <a:ext cx="60480" cy="12153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Shape 3"/>
          <p:cNvSpPr/>
          <p:nvPr/>
        </p:nvSpPr>
        <p:spPr>
          <a:xfrm>
            <a:off x="10977480" y="1940760"/>
            <a:ext cx="736200" cy="349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10080" bIns="-1008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Shape 4"/>
          <p:cNvSpPr/>
          <p:nvPr/>
        </p:nvSpPr>
        <p:spPr>
          <a:xfrm flipH="1" flipV="1">
            <a:off x="10964520" y="1183680"/>
            <a:ext cx="12960" cy="7570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10977480" y="1940760"/>
            <a:ext cx="146160" cy="11131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Shape 6"/>
          <p:cNvSpPr/>
          <p:nvPr/>
        </p:nvSpPr>
        <p:spPr>
          <a:xfrm flipV="1">
            <a:off x="938520" y="6138000"/>
            <a:ext cx="990720" cy="226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22320" bIns="-2232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 flipV="1">
            <a:off x="938520" y="5987160"/>
            <a:ext cx="681480" cy="1735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Shape 8"/>
          <p:cNvSpPr/>
          <p:nvPr/>
        </p:nvSpPr>
        <p:spPr>
          <a:xfrm flipH="1">
            <a:off x="6731280" y="772200"/>
            <a:ext cx="25560" cy="11923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6756840" y="772200"/>
            <a:ext cx="446040" cy="7394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 flipH="1">
            <a:off x="6706440" y="772200"/>
            <a:ext cx="50400" cy="169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28080" bIns="-2808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 flipH="1" flipV="1">
            <a:off x="4111920" y="280800"/>
            <a:ext cx="502200" cy="10378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Shape 12"/>
          <p:cNvSpPr/>
          <p:nvPr/>
        </p:nvSpPr>
        <p:spPr>
          <a:xfrm flipH="1">
            <a:off x="5405040" y="3413520"/>
            <a:ext cx="135360" cy="115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33480" bIns="-3348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Shape 13"/>
          <p:cNvSpPr/>
          <p:nvPr/>
        </p:nvSpPr>
        <p:spPr>
          <a:xfrm flipH="1" flipV="1">
            <a:off x="5316480" y="3224160"/>
            <a:ext cx="223920" cy="1893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Shape 14"/>
          <p:cNvSpPr/>
          <p:nvPr/>
        </p:nvSpPr>
        <p:spPr>
          <a:xfrm flipH="1">
            <a:off x="4973040" y="3413520"/>
            <a:ext cx="567360" cy="13410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Shape 15"/>
          <p:cNvSpPr/>
          <p:nvPr/>
        </p:nvSpPr>
        <p:spPr>
          <a:xfrm>
            <a:off x="7544880" y="5909760"/>
            <a:ext cx="210240" cy="1461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 flipV="1">
            <a:off x="7544880" y="5086080"/>
            <a:ext cx="403920" cy="8236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Shape 17"/>
          <p:cNvSpPr/>
          <p:nvPr/>
        </p:nvSpPr>
        <p:spPr>
          <a:xfrm flipV="1">
            <a:off x="7544880" y="5737320"/>
            <a:ext cx="797040" cy="1724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Shape 18"/>
          <p:cNvSpPr/>
          <p:nvPr/>
        </p:nvSpPr>
        <p:spPr>
          <a:xfrm flipH="1" flipV="1">
            <a:off x="6242040" y="5535000"/>
            <a:ext cx="1302840" cy="3747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Shape 19"/>
          <p:cNvSpPr/>
          <p:nvPr/>
        </p:nvSpPr>
        <p:spPr>
          <a:xfrm flipH="1" flipV="1">
            <a:off x="2154240" y="1594440"/>
            <a:ext cx="42840" cy="8485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Shape 20"/>
          <p:cNvSpPr/>
          <p:nvPr/>
        </p:nvSpPr>
        <p:spPr>
          <a:xfrm flipV="1">
            <a:off x="4096080" y="3425040"/>
            <a:ext cx="1308960" cy="4604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Shape 21"/>
          <p:cNvSpPr/>
          <p:nvPr/>
        </p:nvSpPr>
        <p:spPr>
          <a:xfrm flipV="1">
            <a:off x="4096080" y="3224160"/>
            <a:ext cx="1220400" cy="6613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22"/>
          <p:cNvSpPr/>
          <p:nvPr/>
        </p:nvSpPr>
        <p:spPr>
          <a:xfrm flipH="1" flipV="1">
            <a:off x="4020840" y="2808000"/>
            <a:ext cx="75240" cy="10774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Shape 23"/>
          <p:cNvSpPr/>
          <p:nvPr/>
        </p:nvSpPr>
        <p:spPr>
          <a:xfrm flipH="1">
            <a:off x="3562920" y="3885480"/>
            <a:ext cx="533160" cy="9478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24"/>
          <p:cNvSpPr/>
          <p:nvPr/>
        </p:nvSpPr>
        <p:spPr>
          <a:xfrm flipH="1" flipV="1">
            <a:off x="3783600" y="3310560"/>
            <a:ext cx="312480" cy="5749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25"/>
          <p:cNvSpPr/>
          <p:nvPr/>
        </p:nvSpPr>
        <p:spPr>
          <a:xfrm>
            <a:off x="4096080" y="3885480"/>
            <a:ext cx="876960" cy="8690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Shape 26"/>
          <p:cNvSpPr/>
          <p:nvPr/>
        </p:nvSpPr>
        <p:spPr>
          <a:xfrm>
            <a:off x="6540840" y="4797000"/>
            <a:ext cx="1407960" cy="2890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Shape 27"/>
          <p:cNvSpPr/>
          <p:nvPr/>
        </p:nvSpPr>
        <p:spPr>
          <a:xfrm flipH="1">
            <a:off x="6026400" y="4797000"/>
            <a:ext cx="514440" cy="918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28"/>
          <p:cNvSpPr/>
          <p:nvPr/>
        </p:nvSpPr>
        <p:spPr>
          <a:xfrm flipH="1">
            <a:off x="5128920" y="4797000"/>
            <a:ext cx="1411920" cy="3646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29"/>
          <p:cNvSpPr/>
          <p:nvPr/>
        </p:nvSpPr>
        <p:spPr>
          <a:xfrm flipV="1">
            <a:off x="6540840" y="3860280"/>
            <a:ext cx="421560" cy="9367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Shape 30"/>
          <p:cNvSpPr/>
          <p:nvPr/>
        </p:nvSpPr>
        <p:spPr>
          <a:xfrm flipH="1">
            <a:off x="5735520" y="4797000"/>
            <a:ext cx="805320" cy="5738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Shape 31"/>
          <p:cNvSpPr/>
          <p:nvPr/>
        </p:nvSpPr>
        <p:spPr>
          <a:xfrm flipH="1">
            <a:off x="5535720" y="4797000"/>
            <a:ext cx="1005120" cy="3618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32"/>
          <p:cNvSpPr/>
          <p:nvPr/>
        </p:nvSpPr>
        <p:spPr>
          <a:xfrm flipH="1">
            <a:off x="6242040" y="4797000"/>
            <a:ext cx="298800" cy="7380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33"/>
          <p:cNvSpPr/>
          <p:nvPr/>
        </p:nvSpPr>
        <p:spPr>
          <a:xfrm flipV="1">
            <a:off x="11556360" y="5420880"/>
            <a:ext cx="115920" cy="8161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Shape 34"/>
          <p:cNvSpPr/>
          <p:nvPr/>
        </p:nvSpPr>
        <p:spPr>
          <a:xfrm flipH="1" flipV="1">
            <a:off x="9750600" y="472680"/>
            <a:ext cx="59760" cy="11149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Shape 35"/>
          <p:cNvSpPr/>
          <p:nvPr/>
        </p:nvSpPr>
        <p:spPr>
          <a:xfrm flipV="1">
            <a:off x="9810360" y="1183680"/>
            <a:ext cx="1154160" cy="4039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36"/>
          <p:cNvSpPr/>
          <p:nvPr/>
        </p:nvSpPr>
        <p:spPr>
          <a:xfrm flipH="1" flipV="1">
            <a:off x="9517680" y="797400"/>
            <a:ext cx="292680" cy="7902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37"/>
          <p:cNvSpPr/>
          <p:nvPr/>
        </p:nvSpPr>
        <p:spPr>
          <a:xfrm flipH="1" flipV="1">
            <a:off x="9703800" y="378360"/>
            <a:ext cx="106560" cy="12092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Shape 38"/>
          <p:cNvSpPr/>
          <p:nvPr/>
        </p:nvSpPr>
        <p:spPr>
          <a:xfrm>
            <a:off x="2353320" y="4319640"/>
            <a:ext cx="422640" cy="8096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Shape 39"/>
          <p:cNvSpPr/>
          <p:nvPr/>
        </p:nvSpPr>
        <p:spPr>
          <a:xfrm>
            <a:off x="2353320" y="4319640"/>
            <a:ext cx="1209600" cy="5137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40"/>
          <p:cNvSpPr/>
          <p:nvPr/>
        </p:nvSpPr>
        <p:spPr>
          <a:xfrm flipH="1" flipV="1">
            <a:off x="1602360" y="4066920"/>
            <a:ext cx="750960" cy="2527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Shape 41"/>
          <p:cNvSpPr/>
          <p:nvPr/>
        </p:nvSpPr>
        <p:spPr>
          <a:xfrm flipH="1">
            <a:off x="11713680" y="570960"/>
            <a:ext cx="117360" cy="14047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Shape 42"/>
          <p:cNvSpPr/>
          <p:nvPr/>
        </p:nvSpPr>
        <p:spPr>
          <a:xfrm flipH="1">
            <a:off x="10964520" y="570960"/>
            <a:ext cx="866520" cy="6127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Shape 43"/>
          <p:cNvSpPr/>
          <p:nvPr/>
        </p:nvSpPr>
        <p:spPr>
          <a:xfrm>
            <a:off x="9750600" y="472680"/>
            <a:ext cx="1213920" cy="7110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Shape 44"/>
          <p:cNvSpPr/>
          <p:nvPr/>
        </p:nvSpPr>
        <p:spPr>
          <a:xfrm flipH="1">
            <a:off x="9517680" y="472680"/>
            <a:ext cx="232920" cy="3247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Shape 45"/>
          <p:cNvSpPr/>
          <p:nvPr/>
        </p:nvSpPr>
        <p:spPr>
          <a:xfrm flipH="1" flipV="1">
            <a:off x="9703800" y="378360"/>
            <a:ext cx="46800" cy="943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" name="Shape 46"/>
          <p:cNvSpPr/>
          <p:nvPr/>
        </p:nvSpPr>
        <p:spPr>
          <a:xfrm flipH="1" flipV="1">
            <a:off x="5316480" y="3224160"/>
            <a:ext cx="88560" cy="2008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7"/>
          <p:cNvSpPr/>
          <p:nvPr/>
        </p:nvSpPr>
        <p:spPr>
          <a:xfrm flipH="1">
            <a:off x="4973400" y="3425040"/>
            <a:ext cx="431640" cy="13294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" name="Shape 48"/>
          <p:cNvSpPr/>
          <p:nvPr/>
        </p:nvSpPr>
        <p:spPr>
          <a:xfrm flipV="1">
            <a:off x="11037960" y="1975680"/>
            <a:ext cx="675720" cy="11804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49"/>
          <p:cNvSpPr/>
          <p:nvPr/>
        </p:nvSpPr>
        <p:spPr>
          <a:xfrm flipV="1">
            <a:off x="11037960" y="3053880"/>
            <a:ext cx="85680" cy="1022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50"/>
          <p:cNvSpPr/>
          <p:nvPr/>
        </p:nvSpPr>
        <p:spPr>
          <a:xfrm flipH="1" flipV="1">
            <a:off x="4020840" y="2808000"/>
            <a:ext cx="1295640" cy="4161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51"/>
          <p:cNvSpPr/>
          <p:nvPr/>
        </p:nvSpPr>
        <p:spPr>
          <a:xfrm>
            <a:off x="7755120" y="6055920"/>
            <a:ext cx="1349280" cy="4968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Shape 52"/>
          <p:cNvSpPr/>
          <p:nvPr/>
        </p:nvSpPr>
        <p:spPr>
          <a:xfrm flipV="1">
            <a:off x="7755120" y="5086080"/>
            <a:ext cx="193680" cy="9698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Shape 53"/>
          <p:cNvSpPr/>
          <p:nvPr/>
        </p:nvSpPr>
        <p:spPr>
          <a:xfrm flipV="1">
            <a:off x="7755120" y="5737320"/>
            <a:ext cx="586800" cy="3186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Shape 54"/>
          <p:cNvSpPr/>
          <p:nvPr/>
        </p:nvSpPr>
        <p:spPr>
          <a:xfrm flipH="1">
            <a:off x="3783600" y="2808000"/>
            <a:ext cx="237240" cy="5025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55"/>
          <p:cNvSpPr/>
          <p:nvPr/>
        </p:nvSpPr>
        <p:spPr>
          <a:xfrm flipV="1">
            <a:off x="9104400" y="5478480"/>
            <a:ext cx="90720" cy="10742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56"/>
          <p:cNvSpPr/>
          <p:nvPr/>
        </p:nvSpPr>
        <p:spPr>
          <a:xfrm flipH="1" flipV="1">
            <a:off x="8341920" y="5737320"/>
            <a:ext cx="762480" cy="8154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57"/>
          <p:cNvSpPr/>
          <p:nvPr/>
        </p:nvSpPr>
        <p:spPr>
          <a:xfrm flipV="1">
            <a:off x="6731280" y="1511640"/>
            <a:ext cx="471600" cy="4528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Shape 58"/>
          <p:cNvSpPr/>
          <p:nvPr/>
        </p:nvSpPr>
        <p:spPr>
          <a:xfrm flipH="1" flipV="1">
            <a:off x="6706440" y="789120"/>
            <a:ext cx="24840" cy="11754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Shape 59"/>
          <p:cNvSpPr/>
          <p:nvPr/>
        </p:nvSpPr>
        <p:spPr>
          <a:xfrm>
            <a:off x="7948800" y="5086080"/>
            <a:ext cx="1246320" cy="3924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Shape 60"/>
          <p:cNvSpPr/>
          <p:nvPr/>
        </p:nvSpPr>
        <p:spPr>
          <a:xfrm>
            <a:off x="7948800" y="5086080"/>
            <a:ext cx="393120" cy="6512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61"/>
          <p:cNvSpPr/>
          <p:nvPr/>
        </p:nvSpPr>
        <p:spPr>
          <a:xfrm flipV="1">
            <a:off x="5144040" y="6169320"/>
            <a:ext cx="9720" cy="2494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62"/>
          <p:cNvSpPr/>
          <p:nvPr/>
        </p:nvSpPr>
        <p:spPr>
          <a:xfrm flipH="1" flipV="1">
            <a:off x="5128920" y="5161680"/>
            <a:ext cx="15120" cy="12571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63"/>
          <p:cNvSpPr/>
          <p:nvPr/>
        </p:nvSpPr>
        <p:spPr>
          <a:xfrm flipV="1">
            <a:off x="5144040" y="5370840"/>
            <a:ext cx="591480" cy="10479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Shape 64"/>
          <p:cNvSpPr/>
          <p:nvPr/>
        </p:nvSpPr>
        <p:spPr>
          <a:xfrm flipV="1">
            <a:off x="5144040" y="5158800"/>
            <a:ext cx="391680" cy="12600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Shape 65"/>
          <p:cNvSpPr/>
          <p:nvPr/>
        </p:nvSpPr>
        <p:spPr>
          <a:xfrm flipV="1">
            <a:off x="5144040" y="5535000"/>
            <a:ext cx="1098000" cy="8838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Shape 66"/>
          <p:cNvSpPr/>
          <p:nvPr/>
        </p:nvSpPr>
        <p:spPr>
          <a:xfrm>
            <a:off x="1850760" y="947160"/>
            <a:ext cx="303480" cy="6472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Shape 67"/>
          <p:cNvSpPr/>
          <p:nvPr/>
        </p:nvSpPr>
        <p:spPr>
          <a:xfrm flipV="1">
            <a:off x="1850760" y="390600"/>
            <a:ext cx="752760" cy="5565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68"/>
          <p:cNvSpPr/>
          <p:nvPr/>
        </p:nvSpPr>
        <p:spPr>
          <a:xfrm flipH="1">
            <a:off x="5128920" y="4888800"/>
            <a:ext cx="897480" cy="2728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Shape 69"/>
          <p:cNvSpPr/>
          <p:nvPr/>
        </p:nvSpPr>
        <p:spPr>
          <a:xfrm flipV="1">
            <a:off x="6026400" y="3860280"/>
            <a:ext cx="936000" cy="10285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Shape 70"/>
          <p:cNvSpPr/>
          <p:nvPr/>
        </p:nvSpPr>
        <p:spPr>
          <a:xfrm flipH="1">
            <a:off x="5735520" y="4888800"/>
            <a:ext cx="290880" cy="4820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Shape 71"/>
          <p:cNvSpPr/>
          <p:nvPr/>
        </p:nvSpPr>
        <p:spPr>
          <a:xfrm flipH="1">
            <a:off x="5535720" y="4888800"/>
            <a:ext cx="490680" cy="2700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Shape 72"/>
          <p:cNvSpPr/>
          <p:nvPr/>
        </p:nvSpPr>
        <p:spPr>
          <a:xfrm>
            <a:off x="6026400" y="4888800"/>
            <a:ext cx="215640" cy="6462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Shape 73"/>
          <p:cNvSpPr/>
          <p:nvPr/>
        </p:nvSpPr>
        <p:spPr>
          <a:xfrm flipH="1" flipV="1">
            <a:off x="4973400" y="4754520"/>
            <a:ext cx="1053000" cy="1342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74"/>
          <p:cNvSpPr/>
          <p:nvPr/>
        </p:nvSpPr>
        <p:spPr>
          <a:xfrm flipV="1">
            <a:off x="2154240" y="390600"/>
            <a:ext cx="449280" cy="12038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Shape 75"/>
          <p:cNvSpPr/>
          <p:nvPr/>
        </p:nvSpPr>
        <p:spPr>
          <a:xfrm flipH="1" flipV="1">
            <a:off x="5128920" y="5161680"/>
            <a:ext cx="24840" cy="10076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76"/>
          <p:cNvSpPr/>
          <p:nvPr/>
        </p:nvSpPr>
        <p:spPr>
          <a:xfrm flipV="1">
            <a:off x="5153760" y="5370840"/>
            <a:ext cx="581760" cy="7984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77"/>
          <p:cNvSpPr/>
          <p:nvPr/>
        </p:nvSpPr>
        <p:spPr>
          <a:xfrm flipV="1">
            <a:off x="5153760" y="5158800"/>
            <a:ext cx="381960" cy="10105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Shape 78"/>
          <p:cNvSpPr/>
          <p:nvPr/>
        </p:nvSpPr>
        <p:spPr>
          <a:xfrm flipV="1">
            <a:off x="5153760" y="5535000"/>
            <a:ext cx="1088280" cy="6343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" name="Shape 79"/>
          <p:cNvSpPr/>
          <p:nvPr/>
        </p:nvSpPr>
        <p:spPr>
          <a:xfrm flipH="1" flipV="1">
            <a:off x="4973400" y="4754520"/>
            <a:ext cx="180360" cy="14148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80"/>
          <p:cNvSpPr/>
          <p:nvPr/>
        </p:nvSpPr>
        <p:spPr>
          <a:xfrm flipH="1" flipV="1">
            <a:off x="10964520" y="1183680"/>
            <a:ext cx="749160" cy="7920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81"/>
          <p:cNvSpPr/>
          <p:nvPr/>
        </p:nvSpPr>
        <p:spPr>
          <a:xfrm flipH="1">
            <a:off x="11123640" y="1975680"/>
            <a:ext cx="590040" cy="10782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Shape 82"/>
          <p:cNvSpPr/>
          <p:nvPr/>
        </p:nvSpPr>
        <p:spPr>
          <a:xfrm flipH="1" flipV="1">
            <a:off x="2775960" y="5129280"/>
            <a:ext cx="816120" cy="2829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Shape 83"/>
          <p:cNvSpPr/>
          <p:nvPr/>
        </p:nvSpPr>
        <p:spPr>
          <a:xfrm flipH="1" flipV="1">
            <a:off x="3562920" y="4833360"/>
            <a:ext cx="29160" cy="5788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84"/>
          <p:cNvSpPr/>
          <p:nvPr/>
        </p:nvSpPr>
        <p:spPr>
          <a:xfrm>
            <a:off x="5128920" y="5161680"/>
            <a:ext cx="606600" cy="2091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85"/>
          <p:cNvSpPr/>
          <p:nvPr/>
        </p:nvSpPr>
        <p:spPr>
          <a:xfrm flipV="1">
            <a:off x="5128920" y="5158800"/>
            <a:ext cx="406800" cy="28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2120" bIns="-4212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Shape 86"/>
          <p:cNvSpPr/>
          <p:nvPr/>
        </p:nvSpPr>
        <p:spPr>
          <a:xfrm>
            <a:off x="5128920" y="5161680"/>
            <a:ext cx="1113120" cy="3733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" name="Shape 87"/>
          <p:cNvSpPr/>
          <p:nvPr/>
        </p:nvSpPr>
        <p:spPr>
          <a:xfrm flipH="1" flipV="1">
            <a:off x="4973040" y="4754520"/>
            <a:ext cx="155880" cy="4071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88"/>
          <p:cNvSpPr/>
          <p:nvPr/>
        </p:nvSpPr>
        <p:spPr>
          <a:xfrm flipH="1" flipV="1">
            <a:off x="5535720" y="5158800"/>
            <a:ext cx="199800" cy="2120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89"/>
          <p:cNvSpPr/>
          <p:nvPr/>
        </p:nvSpPr>
        <p:spPr>
          <a:xfrm>
            <a:off x="5735520" y="5370840"/>
            <a:ext cx="506520" cy="16416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Shape 90"/>
          <p:cNvSpPr/>
          <p:nvPr/>
        </p:nvSpPr>
        <p:spPr>
          <a:xfrm flipH="1" flipV="1">
            <a:off x="4973400" y="4754520"/>
            <a:ext cx="762120" cy="6163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Shape 91"/>
          <p:cNvSpPr/>
          <p:nvPr/>
        </p:nvSpPr>
        <p:spPr>
          <a:xfrm flipH="1">
            <a:off x="8341920" y="5478480"/>
            <a:ext cx="853200" cy="2588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92"/>
          <p:cNvSpPr/>
          <p:nvPr/>
        </p:nvSpPr>
        <p:spPr>
          <a:xfrm flipH="1" flipV="1">
            <a:off x="6706440" y="789120"/>
            <a:ext cx="496440" cy="7225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93"/>
          <p:cNvSpPr/>
          <p:nvPr/>
        </p:nvSpPr>
        <p:spPr>
          <a:xfrm>
            <a:off x="5535720" y="5158800"/>
            <a:ext cx="706320" cy="37620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Shape 94"/>
          <p:cNvSpPr/>
          <p:nvPr/>
        </p:nvSpPr>
        <p:spPr>
          <a:xfrm flipH="1" flipV="1">
            <a:off x="4973040" y="4754520"/>
            <a:ext cx="562680" cy="4042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Shape 95"/>
          <p:cNvSpPr/>
          <p:nvPr/>
        </p:nvSpPr>
        <p:spPr>
          <a:xfrm flipV="1">
            <a:off x="2775960" y="4833360"/>
            <a:ext cx="786960" cy="2959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96"/>
          <p:cNvSpPr/>
          <p:nvPr/>
        </p:nvSpPr>
        <p:spPr>
          <a:xfrm flipH="1">
            <a:off x="1929240" y="5129280"/>
            <a:ext cx="846720" cy="100872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Shape 97"/>
          <p:cNvSpPr/>
          <p:nvPr/>
        </p:nvSpPr>
        <p:spPr>
          <a:xfrm flipH="1">
            <a:off x="1620000" y="5129280"/>
            <a:ext cx="1155960" cy="85788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Shape 98"/>
          <p:cNvSpPr/>
          <p:nvPr/>
        </p:nvSpPr>
        <p:spPr>
          <a:xfrm flipV="1">
            <a:off x="9517680" y="378360"/>
            <a:ext cx="186120" cy="4190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" name="Shape 99"/>
          <p:cNvSpPr/>
          <p:nvPr/>
        </p:nvSpPr>
        <p:spPr>
          <a:xfrm flipV="1">
            <a:off x="3562920" y="4754520"/>
            <a:ext cx="1410480" cy="788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33840" bIns="3384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Shape 100"/>
          <p:cNvSpPr/>
          <p:nvPr/>
        </p:nvSpPr>
        <p:spPr>
          <a:xfrm flipH="1" flipV="1">
            <a:off x="1620000" y="5987160"/>
            <a:ext cx="309240" cy="150840"/>
          </a:xfrm>
          <a:prstGeom prst="line">
            <a:avLst/>
          </a:prstGeom>
          <a:ln w="5080">
            <a:solidFill>
              <a:srgbClr val="2a3550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" name="Shape 101"/>
          <p:cNvSpPr/>
          <p:nvPr/>
        </p:nvSpPr>
        <p:spPr>
          <a:xfrm>
            <a:off x="210240" y="3301560"/>
            <a:ext cx="127800" cy="127800"/>
          </a:xfrm>
          <a:prstGeom prst="ellipse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Shape 102"/>
          <p:cNvSpPr/>
          <p:nvPr/>
        </p:nvSpPr>
        <p:spPr>
          <a:xfrm>
            <a:off x="10945800" y="19087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103"/>
          <p:cNvSpPr/>
          <p:nvPr/>
        </p:nvSpPr>
        <p:spPr>
          <a:xfrm>
            <a:off x="906840" y="612900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Shape 104"/>
          <p:cNvSpPr/>
          <p:nvPr/>
        </p:nvSpPr>
        <p:spPr>
          <a:xfrm>
            <a:off x="6724800" y="7405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105"/>
          <p:cNvSpPr/>
          <p:nvPr/>
        </p:nvSpPr>
        <p:spPr>
          <a:xfrm>
            <a:off x="4582440" y="128664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106"/>
          <p:cNvSpPr/>
          <p:nvPr/>
        </p:nvSpPr>
        <p:spPr>
          <a:xfrm>
            <a:off x="5508360" y="3381840"/>
            <a:ext cx="63720" cy="637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107"/>
          <p:cNvSpPr/>
          <p:nvPr/>
        </p:nvSpPr>
        <p:spPr>
          <a:xfrm>
            <a:off x="7512840" y="58777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Shape 108"/>
          <p:cNvSpPr/>
          <p:nvPr/>
        </p:nvSpPr>
        <p:spPr>
          <a:xfrm>
            <a:off x="2133000" y="2379240"/>
            <a:ext cx="127800" cy="12780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Shape 109"/>
          <p:cNvSpPr/>
          <p:nvPr/>
        </p:nvSpPr>
        <p:spPr>
          <a:xfrm>
            <a:off x="4064400" y="385380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Shape 110"/>
          <p:cNvSpPr/>
          <p:nvPr/>
        </p:nvSpPr>
        <p:spPr>
          <a:xfrm>
            <a:off x="6508800" y="47653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11"/>
          <p:cNvSpPr/>
          <p:nvPr/>
        </p:nvSpPr>
        <p:spPr>
          <a:xfrm>
            <a:off x="11524320" y="6205320"/>
            <a:ext cx="63720" cy="637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12"/>
          <p:cNvSpPr/>
          <p:nvPr/>
        </p:nvSpPr>
        <p:spPr>
          <a:xfrm>
            <a:off x="9778680" y="1555560"/>
            <a:ext cx="63720" cy="63720"/>
          </a:xfrm>
          <a:prstGeom prst="ellipse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13"/>
          <p:cNvSpPr/>
          <p:nvPr/>
        </p:nvSpPr>
        <p:spPr>
          <a:xfrm>
            <a:off x="2321640" y="428796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Shape 114"/>
          <p:cNvSpPr/>
          <p:nvPr/>
        </p:nvSpPr>
        <p:spPr>
          <a:xfrm>
            <a:off x="11799000" y="53928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" name="Shape 115"/>
          <p:cNvSpPr/>
          <p:nvPr/>
        </p:nvSpPr>
        <p:spPr>
          <a:xfrm>
            <a:off x="9686880" y="408960"/>
            <a:ext cx="127800" cy="12780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" name="Shape 116"/>
          <p:cNvSpPr/>
          <p:nvPr/>
        </p:nvSpPr>
        <p:spPr>
          <a:xfrm>
            <a:off x="5373000" y="3393360"/>
            <a:ext cx="63720" cy="637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17"/>
          <p:cNvSpPr/>
          <p:nvPr/>
        </p:nvSpPr>
        <p:spPr>
          <a:xfrm>
            <a:off x="11005920" y="312408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18"/>
          <p:cNvSpPr/>
          <p:nvPr/>
        </p:nvSpPr>
        <p:spPr>
          <a:xfrm>
            <a:off x="5284440" y="319248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119"/>
          <p:cNvSpPr/>
          <p:nvPr/>
        </p:nvSpPr>
        <p:spPr>
          <a:xfrm>
            <a:off x="7723080" y="602424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Shape 120"/>
          <p:cNvSpPr/>
          <p:nvPr/>
        </p:nvSpPr>
        <p:spPr>
          <a:xfrm>
            <a:off x="3989160" y="277596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Shape 121"/>
          <p:cNvSpPr/>
          <p:nvPr/>
        </p:nvSpPr>
        <p:spPr>
          <a:xfrm>
            <a:off x="9072360" y="6520680"/>
            <a:ext cx="63720" cy="637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Shape 122"/>
          <p:cNvSpPr/>
          <p:nvPr/>
        </p:nvSpPr>
        <p:spPr>
          <a:xfrm>
            <a:off x="6667560" y="1900800"/>
            <a:ext cx="127800" cy="12780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123"/>
          <p:cNvSpPr/>
          <p:nvPr/>
        </p:nvSpPr>
        <p:spPr>
          <a:xfrm>
            <a:off x="7917120" y="5054400"/>
            <a:ext cx="63720" cy="63720"/>
          </a:xfrm>
          <a:prstGeom prst="ellipse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124"/>
          <p:cNvSpPr/>
          <p:nvPr/>
        </p:nvSpPr>
        <p:spPr>
          <a:xfrm>
            <a:off x="5112000" y="63871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125"/>
          <p:cNvSpPr/>
          <p:nvPr/>
        </p:nvSpPr>
        <p:spPr>
          <a:xfrm>
            <a:off x="1819080" y="9151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Shape 126"/>
          <p:cNvSpPr/>
          <p:nvPr/>
        </p:nvSpPr>
        <p:spPr>
          <a:xfrm>
            <a:off x="4079880" y="249120"/>
            <a:ext cx="63720" cy="637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Shape 127"/>
          <p:cNvSpPr/>
          <p:nvPr/>
        </p:nvSpPr>
        <p:spPr>
          <a:xfrm>
            <a:off x="5994360" y="48571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Shape 128"/>
          <p:cNvSpPr/>
          <p:nvPr/>
        </p:nvSpPr>
        <p:spPr>
          <a:xfrm>
            <a:off x="245880" y="217368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Shape 129"/>
          <p:cNvSpPr/>
          <p:nvPr/>
        </p:nvSpPr>
        <p:spPr>
          <a:xfrm>
            <a:off x="2090520" y="1530720"/>
            <a:ext cx="127800" cy="12780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130"/>
          <p:cNvSpPr/>
          <p:nvPr/>
        </p:nvSpPr>
        <p:spPr>
          <a:xfrm>
            <a:off x="5122080" y="613764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131"/>
          <p:cNvSpPr/>
          <p:nvPr/>
        </p:nvSpPr>
        <p:spPr>
          <a:xfrm>
            <a:off x="11682000" y="1944000"/>
            <a:ext cx="63720" cy="637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132"/>
          <p:cNvSpPr/>
          <p:nvPr/>
        </p:nvSpPr>
        <p:spPr>
          <a:xfrm>
            <a:off x="8643240" y="29743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Shape 133"/>
          <p:cNvSpPr/>
          <p:nvPr/>
        </p:nvSpPr>
        <p:spPr>
          <a:xfrm>
            <a:off x="3560040" y="538056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Shape 134"/>
          <p:cNvSpPr/>
          <p:nvPr/>
        </p:nvSpPr>
        <p:spPr>
          <a:xfrm>
            <a:off x="5096880" y="5130000"/>
            <a:ext cx="63720" cy="63720"/>
          </a:xfrm>
          <a:prstGeom prst="ellipse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Shape 135"/>
          <p:cNvSpPr/>
          <p:nvPr/>
        </p:nvSpPr>
        <p:spPr>
          <a:xfrm>
            <a:off x="2571840" y="3589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136"/>
          <p:cNvSpPr/>
          <p:nvPr/>
        </p:nvSpPr>
        <p:spPr>
          <a:xfrm>
            <a:off x="6898320" y="3796560"/>
            <a:ext cx="127800" cy="12780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Shape 137"/>
          <p:cNvSpPr/>
          <p:nvPr/>
        </p:nvSpPr>
        <p:spPr>
          <a:xfrm>
            <a:off x="11640600" y="538920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Shape 138"/>
          <p:cNvSpPr/>
          <p:nvPr/>
        </p:nvSpPr>
        <p:spPr>
          <a:xfrm>
            <a:off x="10932840" y="115164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7" name="Shape 139"/>
          <p:cNvSpPr/>
          <p:nvPr/>
        </p:nvSpPr>
        <p:spPr>
          <a:xfrm>
            <a:off x="5703480" y="533916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Shape 140"/>
          <p:cNvSpPr/>
          <p:nvPr/>
        </p:nvSpPr>
        <p:spPr>
          <a:xfrm>
            <a:off x="9163440" y="544644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9" name="Shape 141"/>
          <p:cNvSpPr/>
          <p:nvPr/>
        </p:nvSpPr>
        <p:spPr>
          <a:xfrm>
            <a:off x="7171200" y="1479600"/>
            <a:ext cx="63720" cy="637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Shape 142"/>
          <p:cNvSpPr/>
          <p:nvPr/>
        </p:nvSpPr>
        <p:spPr>
          <a:xfrm>
            <a:off x="11091960" y="302220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143"/>
          <p:cNvSpPr/>
          <p:nvPr/>
        </p:nvSpPr>
        <p:spPr>
          <a:xfrm>
            <a:off x="5472000" y="5095080"/>
            <a:ext cx="127800" cy="12780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Shape 144"/>
          <p:cNvSpPr/>
          <p:nvPr/>
        </p:nvSpPr>
        <p:spPr>
          <a:xfrm>
            <a:off x="2743920" y="509724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145"/>
          <p:cNvSpPr/>
          <p:nvPr/>
        </p:nvSpPr>
        <p:spPr>
          <a:xfrm>
            <a:off x="8309880" y="5705640"/>
            <a:ext cx="63720" cy="63720"/>
          </a:xfrm>
          <a:prstGeom prst="ellipse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4" name="Shape 146"/>
          <p:cNvSpPr/>
          <p:nvPr/>
        </p:nvSpPr>
        <p:spPr>
          <a:xfrm>
            <a:off x="9486000" y="765360"/>
            <a:ext cx="63720" cy="637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147"/>
          <p:cNvSpPr/>
          <p:nvPr/>
        </p:nvSpPr>
        <p:spPr>
          <a:xfrm>
            <a:off x="3530880" y="48013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148"/>
          <p:cNvSpPr/>
          <p:nvPr/>
        </p:nvSpPr>
        <p:spPr>
          <a:xfrm>
            <a:off x="6210360" y="550296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Shape 149"/>
          <p:cNvSpPr/>
          <p:nvPr/>
        </p:nvSpPr>
        <p:spPr>
          <a:xfrm>
            <a:off x="1897560" y="610596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8" name="Shape 150"/>
          <p:cNvSpPr/>
          <p:nvPr/>
        </p:nvSpPr>
        <p:spPr>
          <a:xfrm>
            <a:off x="1538640" y="4002840"/>
            <a:ext cx="127800" cy="12780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51"/>
          <p:cNvSpPr/>
          <p:nvPr/>
        </p:nvSpPr>
        <p:spPr>
          <a:xfrm>
            <a:off x="3751560" y="3278880"/>
            <a:ext cx="63720" cy="637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52"/>
          <p:cNvSpPr/>
          <p:nvPr/>
        </p:nvSpPr>
        <p:spPr>
          <a:xfrm>
            <a:off x="1588320" y="595548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Shape 153"/>
          <p:cNvSpPr/>
          <p:nvPr/>
        </p:nvSpPr>
        <p:spPr>
          <a:xfrm>
            <a:off x="9672120" y="34632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2" name="Shape 154"/>
          <p:cNvSpPr/>
          <p:nvPr/>
        </p:nvSpPr>
        <p:spPr>
          <a:xfrm>
            <a:off x="6674760" y="75744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55"/>
          <p:cNvSpPr/>
          <p:nvPr/>
        </p:nvSpPr>
        <p:spPr>
          <a:xfrm>
            <a:off x="4941360" y="4722840"/>
            <a:ext cx="63720" cy="63720"/>
          </a:xfrm>
          <a:prstGeom prst="ellipse">
            <a:avLst/>
          </a:prstGeom>
          <a:solidFill>
            <a:srgbClr val="3d4d6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56"/>
          <p:cNvSpPr/>
          <p:nvPr/>
        </p:nvSpPr>
        <p:spPr>
          <a:xfrm>
            <a:off x="0" y="2194560"/>
            <a:ext cx="12188520" cy="3108600"/>
          </a:xfrm>
          <a:prstGeom prst="rect">
            <a:avLst/>
          </a:prstGeom>
          <a:solidFill>
            <a:srgbClr val="0b0f1a">
              <a:alpha val="8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57"/>
          <p:cNvSpPr/>
          <p:nvPr/>
        </p:nvSpPr>
        <p:spPr>
          <a:xfrm>
            <a:off x="640080" y="2286000"/>
            <a:ext cx="1097244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600" spc="799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COOACH OS</a:t>
            </a:r>
            <a:endParaRPr b="0" lang="en-US" sz="9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58"/>
          <p:cNvSpPr/>
          <p:nvPr/>
        </p:nvSpPr>
        <p:spPr>
          <a:xfrm>
            <a:off x="685800" y="3611880"/>
            <a:ext cx="109724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400" strike="noStrike" u="none">
                <a:solidFill>
                  <a:srgbClr val="d7d2c5"/>
                </a:solidFill>
                <a:effectLst/>
                <a:uFillTx/>
                <a:latin typeface="Georgia"/>
                <a:ea typeface="Georgia"/>
              </a:rPr>
              <a:t>40 years of entrepreneurial experience</a:t>
            </a:r>
            <a:endParaRPr b="0" lang="en-US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400" strike="noStrike" u="none">
                <a:solidFill>
                  <a:srgbClr val="d7d2c5"/>
                </a:solidFill>
                <a:effectLst/>
                <a:uFillTx/>
                <a:latin typeface="Georgia"/>
                <a:ea typeface="Georgia"/>
              </a:rPr>
              <a:t>built into an operating system.</a:t>
            </a:r>
            <a:endParaRPr b="0" lang="en-US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159"/>
          <p:cNvSpPr/>
          <p:nvPr/>
        </p:nvSpPr>
        <p:spPr>
          <a:xfrm>
            <a:off x="685800" y="4800600"/>
            <a:ext cx="365400" cy="36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 160"/>
          <p:cNvSpPr/>
          <p:nvPr/>
        </p:nvSpPr>
        <p:spPr>
          <a:xfrm>
            <a:off x="685800" y="493776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pc="201" strike="noStrike" u="none">
                <a:solidFill>
                  <a:srgbClr val="b8b3a6"/>
                </a:solidFill>
                <a:effectLst/>
                <a:uFillTx/>
                <a:latin typeface="Calibri"/>
                <a:ea typeface="Calibri"/>
              </a:rPr>
              <a:t>“Technology finally caught up with the vision.”   — Carl-Fredrik Morander</a:t>
            </a:r>
            <a:endParaRPr b="0" lang="en-US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161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8c92a1"/>
                </a:solidFill>
                <a:effectLst/>
                <a:uFillTx/>
                <a:latin typeface="Calibri"/>
              </a:rPr>
              <a:t>COOACH OS</a:t>
            </a:r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162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8c92a1"/>
                </a:solidFill>
                <a:effectLst/>
                <a:uFillTx/>
                <a:latin typeface="Calibri"/>
              </a:rPr>
              <a:t>01 / 20</a:t>
            </a:r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Text 0"/>
          <p:cNvSpPr/>
          <p:nvPr/>
        </p:nvSpPr>
        <p:spPr>
          <a:xfrm>
            <a:off x="548640" y="54864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FIVE PERSPECTIVES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7" name="Text 1"/>
          <p:cNvSpPr/>
          <p:nvPr/>
        </p:nvSpPr>
        <p:spPr>
          <a:xfrm>
            <a:off x="548640" y="1005840"/>
            <a:ext cx="10972440" cy="16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8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One company.</a:t>
            </a:r>
            <a:endParaRPr b="0" lang="en-US" sz="4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8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Five ways of seeing it.</a:t>
            </a:r>
            <a:endParaRPr b="0" lang="en-US" sz="4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8" name="Shape 2"/>
          <p:cNvSpPr/>
          <p:nvPr/>
        </p:nvSpPr>
        <p:spPr>
          <a:xfrm>
            <a:off x="548640" y="3566160"/>
            <a:ext cx="2102760" cy="2559960"/>
          </a:xfrm>
          <a:prstGeom prst="rect">
            <a:avLst/>
          </a:prstGeom>
          <a:solidFill>
            <a:srgbClr val="131826"/>
          </a:solidFill>
          <a:ln w="6350">
            <a:solidFill>
              <a:srgbClr val="24304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9" name="Shape 3"/>
          <p:cNvSpPr/>
          <p:nvPr/>
        </p:nvSpPr>
        <p:spPr>
          <a:xfrm>
            <a:off x="548640" y="3566160"/>
            <a:ext cx="2102760" cy="7272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0" name="Text 4"/>
          <p:cNvSpPr/>
          <p:nvPr/>
        </p:nvSpPr>
        <p:spPr>
          <a:xfrm>
            <a:off x="777240" y="3703320"/>
            <a:ext cx="1828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01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1" name="Text 5"/>
          <p:cNvSpPr/>
          <p:nvPr/>
        </p:nvSpPr>
        <p:spPr>
          <a:xfrm>
            <a:off x="777240" y="4069080"/>
            <a:ext cx="1828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Operations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2" name="Text 6"/>
          <p:cNvSpPr/>
          <p:nvPr/>
        </p:nvSpPr>
        <p:spPr>
          <a:xfrm>
            <a:off x="777240" y="4754880"/>
            <a:ext cx="182844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00" strike="noStrike" u="none">
                <a:solidFill>
                  <a:srgbClr val="b9bfcc"/>
                </a:solidFill>
                <a:effectLst/>
                <a:uFillTx/>
                <a:latin typeface="Calibri"/>
                <a:ea typeface="Calibri"/>
              </a:rPr>
              <a:t>Run the company.</a:t>
            </a:r>
            <a:endParaRPr b="0" lang="en-US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3" name="Shape 7"/>
          <p:cNvSpPr/>
          <p:nvPr/>
        </p:nvSpPr>
        <p:spPr>
          <a:xfrm>
            <a:off x="2834640" y="3566160"/>
            <a:ext cx="2102760" cy="2559960"/>
          </a:xfrm>
          <a:prstGeom prst="rect">
            <a:avLst/>
          </a:prstGeom>
          <a:solidFill>
            <a:srgbClr val="131826"/>
          </a:solidFill>
          <a:ln w="6350">
            <a:solidFill>
              <a:srgbClr val="24304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4" name="Shape 8"/>
          <p:cNvSpPr/>
          <p:nvPr/>
        </p:nvSpPr>
        <p:spPr>
          <a:xfrm>
            <a:off x="2834640" y="3566160"/>
            <a:ext cx="2102760" cy="7272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Text 9"/>
          <p:cNvSpPr/>
          <p:nvPr/>
        </p:nvSpPr>
        <p:spPr>
          <a:xfrm>
            <a:off x="3063240" y="3703320"/>
            <a:ext cx="1828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02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6" name="Text 10"/>
          <p:cNvSpPr/>
          <p:nvPr/>
        </p:nvSpPr>
        <p:spPr>
          <a:xfrm>
            <a:off x="3063240" y="4069080"/>
            <a:ext cx="1828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Growth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7" name="Text 11"/>
          <p:cNvSpPr/>
          <p:nvPr/>
        </p:nvSpPr>
        <p:spPr>
          <a:xfrm>
            <a:off x="3063240" y="4754880"/>
            <a:ext cx="182844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00" strike="noStrike" u="none">
                <a:solidFill>
                  <a:srgbClr val="b9bfcc"/>
                </a:solidFill>
                <a:effectLst/>
                <a:uFillTx/>
                <a:latin typeface="Calibri"/>
                <a:ea typeface="Calibri"/>
              </a:rPr>
              <a:t>Create customers and revenue.</a:t>
            </a:r>
            <a:endParaRPr b="0" lang="en-US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8" name="Shape 12"/>
          <p:cNvSpPr/>
          <p:nvPr/>
        </p:nvSpPr>
        <p:spPr>
          <a:xfrm>
            <a:off x="5120640" y="3566160"/>
            <a:ext cx="2102760" cy="2559960"/>
          </a:xfrm>
          <a:prstGeom prst="rect">
            <a:avLst/>
          </a:prstGeom>
          <a:solidFill>
            <a:srgbClr val="131826"/>
          </a:solidFill>
          <a:ln w="6350">
            <a:solidFill>
              <a:srgbClr val="24304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9" name="Shape 13"/>
          <p:cNvSpPr/>
          <p:nvPr/>
        </p:nvSpPr>
        <p:spPr>
          <a:xfrm>
            <a:off x="5120640" y="3566160"/>
            <a:ext cx="2102760" cy="72720"/>
          </a:xfrm>
          <a:prstGeom prst="rect">
            <a:avLst/>
          </a:prstGeom>
          <a:solidFill>
            <a:srgbClr val="8aa39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0" name="Text 14"/>
          <p:cNvSpPr/>
          <p:nvPr/>
        </p:nvSpPr>
        <p:spPr>
          <a:xfrm>
            <a:off x="5349240" y="3703320"/>
            <a:ext cx="1828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8aa391"/>
                </a:solidFill>
                <a:effectLst/>
                <a:uFillTx/>
                <a:latin typeface="Calibri"/>
                <a:ea typeface="Calibri"/>
              </a:rPr>
              <a:t>03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1" name="Text 15"/>
          <p:cNvSpPr/>
          <p:nvPr/>
        </p:nvSpPr>
        <p:spPr>
          <a:xfrm>
            <a:off x="5349240" y="4069080"/>
            <a:ext cx="1828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Financing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2" name="Text 16"/>
          <p:cNvSpPr/>
          <p:nvPr/>
        </p:nvSpPr>
        <p:spPr>
          <a:xfrm>
            <a:off x="5349240" y="4754880"/>
            <a:ext cx="182844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00" strike="noStrike" u="none">
                <a:solidFill>
                  <a:srgbClr val="b9bfcc"/>
                </a:solidFill>
                <a:effectLst/>
                <a:uFillTx/>
                <a:latin typeface="Calibri"/>
                <a:ea typeface="Calibri"/>
              </a:rPr>
              <a:t>Raise capital. Manage investments.</a:t>
            </a:r>
            <a:endParaRPr b="0" lang="en-US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3" name="Shape 17"/>
          <p:cNvSpPr/>
          <p:nvPr/>
        </p:nvSpPr>
        <p:spPr>
          <a:xfrm>
            <a:off x="7406640" y="3566160"/>
            <a:ext cx="2102760" cy="2559960"/>
          </a:xfrm>
          <a:prstGeom prst="rect">
            <a:avLst/>
          </a:prstGeom>
          <a:solidFill>
            <a:srgbClr val="131826"/>
          </a:solidFill>
          <a:ln w="6350">
            <a:solidFill>
              <a:srgbClr val="24304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4" name="Shape 18"/>
          <p:cNvSpPr/>
          <p:nvPr/>
        </p:nvSpPr>
        <p:spPr>
          <a:xfrm>
            <a:off x="7406640" y="3566160"/>
            <a:ext cx="2102760" cy="72720"/>
          </a:xfrm>
          <a:prstGeom prst="rect">
            <a:avLst/>
          </a:prstGeom>
          <a:solidFill>
            <a:srgbClr val="9cb2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Text 19"/>
          <p:cNvSpPr/>
          <p:nvPr/>
        </p:nvSpPr>
        <p:spPr>
          <a:xfrm>
            <a:off x="7635240" y="3703320"/>
            <a:ext cx="1828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9cb2d9"/>
                </a:solidFill>
                <a:effectLst/>
                <a:uFillTx/>
                <a:latin typeface="Calibri"/>
                <a:ea typeface="Calibri"/>
              </a:rPr>
              <a:t>04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6" name="Text 20"/>
          <p:cNvSpPr/>
          <p:nvPr/>
        </p:nvSpPr>
        <p:spPr>
          <a:xfrm>
            <a:off x="7635240" y="4069080"/>
            <a:ext cx="1828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Governance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7" name="Text 21"/>
          <p:cNvSpPr/>
          <p:nvPr/>
        </p:nvSpPr>
        <p:spPr>
          <a:xfrm>
            <a:off x="7635240" y="4754880"/>
            <a:ext cx="182844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00" strike="noStrike" u="none">
                <a:solidFill>
                  <a:srgbClr val="b9bfcc"/>
                </a:solidFill>
                <a:effectLst/>
                <a:uFillTx/>
                <a:latin typeface="Calibri"/>
                <a:ea typeface="Calibri"/>
              </a:rPr>
              <a:t>Control ownership and decisions.</a:t>
            </a:r>
            <a:endParaRPr b="0" lang="en-US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8" name="Shape 22"/>
          <p:cNvSpPr/>
          <p:nvPr/>
        </p:nvSpPr>
        <p:spPr>
          <a:xfrm>
            <a:off x="9692640" y="3566160"/>
            <a:ext cx="2102760" cy="2559960"/>
          </a:xfrm>
          <a:prstGeom prst="rect">
            <a:avLst/>
          </a:prstGeom>
          <a:solidFill>
            <a:srgbClr val="131826"/>
          </a:solidFill>
          <a:ln w="6350">
            <a:solidFill>
              <a:srgbClr val="24304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9" name="Shape 23"/>
          <p:cNvSpPr/>
          <p:nvPr/>
        </p:nvSpPr>
        <p:spPr>
          <a:xfrm>
            <a:off x="9692640" y="3566160"/>
            <a:ext cx="2102760" cy="727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Text 24"/>
          <p:cNvSpPr/>
          <p:nvPr/>
        </p:nvSpPr>
        <p:spPr>
          <a:xfrm>
            <a:off x="9921240" y="3703320"/>
            <a:ext cx="1828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05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1" name="Text 25"/>
          <p:cNvSpPr/>
          <p:nvPr/>
        </p:nvSpPr>
        <p:spPr>
          <a:xfrm>
            <a:off x="9921240" y="4069080"/>
            <a:ext cx="1828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Intelligence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2" name="Text 26"/>
          <p:cNvSpPr/>
          <p:nvPr/>
        </p:nvSpPr>
        <p:spPr>
          <a:xfrm>
            <a:off x="9921240" y="4754880"/>
            <a:ext cx="182844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300" strike="noStrike" u="none">
                <a:solidFill>
                  <a:srgbClr val="b9bfcc"/>
                </a:solidFill>
                <a:effectLst/>
                <a:uFillTx/>
                <a:latin typeface="Calibri"/>
                <a:ea typeface="Calibri"/>
              </a:rPr>
              <a:t>Turn data into decisions.</a:t>
            </a:r>
            <a:endParaRPr b="0" lang="en-US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3" name="Text 27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8c92a1"/>
                </a:solidFill>
                <a:effectLst/>
                <a:uFillTx/>
                <a:latin typeface="Calibri"/>
                <a:ea typeface="Calibri"/>
              </a:rPr>
              <a:t>10 / 20</a:t>
            </a:r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4" name="Text 28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8c92a1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PERSPECTIVE 01  ·  OPERATIONS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Text 1"/>
          <p:cNvSpPr/>
          <p:nvPr/>
        </p:nvSpPr>
        <p:spPr>
          <a:xfrm>
            <a:off x="548640" y="868680"/>
            <a:ext cx="68576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56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Run the company.</a:t>
            </a:r>
            <a:endParaRPr b="0" lang="en-US" sz="5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Text 2"/>
          <p:cNvSpPr/>
          <p:nvPr/>
        </p:nvSpPr>
        <p:spPr>
          <a:xfrm>
            <a:off x="548640" y="1828800"/>
            <a:ext cx="68576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7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Data flows automatically between products — no copy, no paste, no gaps.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Shape 3"/>
          <p:cNvSpPr/>
          <p:nvPr/>
        </p:nvSpPr>
        <p:spPr>
          <a:xfrm>
            <a:off x="548640" y="274320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9" name="Shape 4"/>
          <p:cNvSpPr/>
          <p:nvPr/>
        </p:nvSpPr>
        <p:spPr>
          <a:xfrm>
            <a:off x="548640" y="2743200"/>
            <a:ext cx="54360" cy="63972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0" name="Text 5"/>
          <p:cNvSpPr/>
          <p:nvPr/>
        </p:nvSpPr>
        <p:spPr>
          <a:xfrm>
            <a:off x="731520" y="274320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Accounting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Shape 6"/>
          <p:cNvSpPr/>
          <p:nvPr/>
        </p:nvSpPr>
        <p:spPr>
          <a:xfrm>
            <a:off x="3931920" y="274320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Shape 7"/>
          <p:cNvSpPr/>
          <p:nvPr/>
        </p:nvSpPr>
        <p:spPr>
          <a:xfrm>
            <a:off x="3931920" y="2743200"/>
            <a:ext cx="54360" cy="63972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3" name="Text 8"/>
          <p:cNvSpPr/>
          <p:nvPr/>
        </p:nvSpPr>
        <p:spPr>
          <a:xfrm>
            <a:off x="4114800" y="274320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HR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Shape 9"/>
          <p:cNvSpPr/>
          <p:nvPr/>
        </p:nvSpPr>
        <p:spPr>
          <a:xfrm>
            <a:off x="548640" y="352044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Shape 10"/>
          <p:cNvSpPr/>
          <p:nvPr/>
        </p:nvSpPr>
        <p:spPr>
          <a:xfrm>
            <a:off x="548640" y="3520440"/>
            <a:ext cx="54360" cy="63972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6" name="Text 11"/>
          <p:cNvSpPr/>
          <p:nvPr/>
        </p:nvSpPr>
        <p:spPr>
          <a:xfrm>
            <a:off x="731520" y="352044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IT Compliance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Shape 12"/>
          <p:cNvSpPr/>
          <p:nvPr/>
        </p:nvSpPr>
        <p:spPr>
          <a:xfrm>
            <a:off x="3931920" y="352044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8" name="Shape 13"/>
          <p:cNvSpPr/>
          <p:nvPr/>
        </p:nvSpPr>
        <p:spPr>
          <a:xfrm>
            <a:off x="3931920" y="3520440"/>
            <a:ext cx="54360" cy="63972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9" name="Text 14"/>
          <p:cNvSpPr/>
          <p:nvPr/>
        </p:nvSpPr>
        <p:spPr>
          <a:xfrm>
            <a:off x="4114800" y="352044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Documents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Shape 15"/>
          <p:cNvSpPr/>
          <p:nvPr/>
        </p:nvSpPr>
        <p:spPr>
          <a:xfrm>
            <a:off x="548640" y="429768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Shape 16"/>
          <p:cNvSpPr/>
          <p:nvPr/>
        </p:nvSpPr>
        <p:spPr>
          <a:xfrm>
            <a:off x="548640" y="4297680"/>
            <a:ext cx="54360" cy="63972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2" name="Text 17"/>
          <p:cNvSpPr/>
          <p:nvPr/>
        </p:nvSpPr>
        <p:spPr>
          <a:xfrm>
            <a:off x="731520" y="429768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Wallet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Shape 18"/>
          <p:cNvSpPr/>
          <p:nvPr/>
        </p:nvSpPr>
        <p:spPr>
          <a:xfrm>
            <a:off x="3931920" y="429768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Shape 19"/>
          <p:cNvSpPr/>
          <p:nvPr/>
        </p:nvSpPr>
        <p:spPr>
          <a:xfrm>
            <a:off x="3931920" y="4297680"/>
            <a:ext cx="54360" cy="63972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5" name="Text 20"/>
          <p:cNvSpPr/>
          <p:nvPr/>
        </p:nvSpPr>
        <p:spPr>
          <a:xfrm>
            <a:off x="4114800" y="429768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Communication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Shape 21"/>
          <p:cNvSpPr/>
          <p:nvPr/>
        </p:nvSpPr>
        <p:spPr>
          <a:xfrm>
            <a:off x="7863840" y="868680"/>
            <a:ext cx="3748680" cy="512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Text 22"/>
          <p:cNvSpPr/>
          <p:nvPr/>
        </p:nvSpPr>
        <p:spPr>
          <a:xfrm>
            <a:off x="8092440" y="1097280"/>
            <a:ext cx="32914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DATA FLOW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Shape 23"/>
          <p:cNvSpPr/>
          <p:nvPr/>
        </p:nvSpPr>
        <p:spPr>
          <a:xfrm>
            <a:off x="8321040" y="1645920"/>
            <a:ext cx="2834280" cy="639720"/>
          </a:xfrm>
          <a:prstGeom prst="roundRect">
            <a:avLst>
              <a:gd name="adj" fmla="val 7143"/>
            </a:avLst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Text 24"/>
          <p:cNvSpPr/>
          <p:nvPr/>
        </p:nvSpPr>
        <p:spPr>
          <a:xfrm>
            <a:off x="8321040" y="1645920"/>
            <a:ext cx="28342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Source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0" name="Shape 25"/>
          <p:cNvSpPr/>
          <p:nvPr/>
        </p:nvSpPr>
        <p:spPr>
          <a:xfrm>
            <a:off x="9738360" y="2286000"/>
            <a:ext cx="360" cy="457200"/>
          </a:xfrm>
          <a:prstGeom prst="line">
            <a:avLst/>
          </a:prstGeom>
          <a:ln w="19050">
            <a:solidFill>
              <a:srgbClr val="c8553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Text 26"/>
          <p:cNvSpPr/>
          <p:nvPr/>
        </p:nvSpPr>
        <p:spPr>
          <a:xfrm>
            <a:off x="9601200" y="2560320"/>
            <a:ext cx="2739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▼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2" name="Shape 27"/>
          <p:cNvSpPr/>
          <p:nvPr/>
        </p:nvSpPr>
        <p:spPr>
          <a:xfrm>
            <a:off x="8321040" y="2743200"/>
            <a:ext cx="2834280" cy="639720"/>
          </a:xfrm>
          <a:prstGeom prst="roundRect">
            <a:avLst>
              <a:gd name="adj" fmla="val 7143"/>
            </a:avLst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Text 28"/>
          <p:cNvSpPr/>
          <p:nvPr/>
        </p:nvSpPr>
        <p:spPr>
          <a:xfrm>
            <a:off x="8321040" y="2743200"/>
            <a:ext cx="28342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Ledger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Shape 29"/>
          <p:cNvSpPr/>
          <p:nvPr/>
        </p:nvSpPr>
        <p:spPr>
          <a:xfrm>
            <a:off x="9738360" y="3383280"/>
            <a:ext cx="360" cy="457200"/>
          </a:xfrm>
          <a:prstGeom prst="line">
            <a:avLst/>
          </a:prstGeom>
          <a:ln w="19050">
            <a:solidFill>
              <a:srgbClr val="c8553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Text 30"/>
          <p:cNvSpPr/>
          <p:nvPr/>
        </p:nvSpPr>
        <p:spPr>
          <a:xfrm>
            <a:off x="9601200" y="3657600"/>
            <a:ext cx="2739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▼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Shape 31"/>
          <p:cNvSpPr/>
          <p:nvPr/>
        </p:nvSpPr>
        <p:spPr>
          <a:xfrm>
            <a:off x="8321040" y="3840480"/>
            <a:ext cx="2834280" cy="639720"/>
          </a:xfrm>
          <a:prstGeom prst="roundRect">
            <a:avLst>
              <a:gd name="adj" fmla="val 7143"/>
            </a:avLst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Text 32"/>
          <p:cNvSpPr/>
          <p:nvPr/>
        </p:nvSpPr>
        <p:spPr>
          <a:xfrm>
            <a:off x="8321040" y="3840480"/>
            <a:ext cx="28342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Report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Shape 33"/>
          <p:cNvSpPr/>
          <p:nvPr/>
        </p:nvSpPr>
        <p:spPr>
          <a:xfrm>
            <a:off x="9738360" y="4480560"/>
            <a:ext cx="360" cy="457200"/>
          </a:xfrm>
          <a:prstGeom prst="line">
            <a:avLst/>
          </a:prstGeom>
          <a:ln w="19050">
            <a:solidFill>
              <a:srgbClr val="c8553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Text 34"/>
          <p:cNvSpPr/>
          <p:nvPr/>
        </p:nvSpPr>
        <p:spPr>
          <a:xfrm>
            <a:off x="9601200" y="4754880"/>
            <a:ext cx="2739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▼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0" name="Shape 35"/>
          <p:cNvSpPr/>
          <p:nvPr/>
        </p:nvSpPr>
        <p:spPr>
          <a:xfrm>
            <a:off x="8321040" y="4937760"/>
            <a:ext cx="2834280" cy="639720"/>
          </a:xfrm>
          <a:prstGeom prst="roundRect">
            <a:avLst>
              <a:gd name="adj" fmla="val 7143"/>
            </a:avLst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1" name="Text 36"/>
          <p:cNvSpPr/>
          <p:nvPr/>
        </p:nvSpPr>
        <p:spPr>
          <a:xfrm>
            <a:off x="8321040" y="4937760"/>
            <a:ext cx="28342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Decision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Text 37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11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Text 38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PERSPECTIVE 02  ·  GROWTH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Text 1"/>
          <p:cNvSpPr/>
          <p:nvPr/>
        </p:nvSpPr>
        <p:spPr>
          <a:xfrm>
            <a:off x="548640" y="868680"/>
            <a:ext cx="68576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56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Create customers.</a:t>
            </a:r>
            <a:endParaRPr b="0" lang="en-US" sz="5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Text 2"/>
          <p:cNvSpPr/>
          <p:nvPr/>
        </p:nvSpPr>
        <p:spPr>
          <a:xfrm>
            <a:off x="548640" y="1828800"/>
            <a:ext cx="68576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7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Forecasts, recommendations, and a planning engine that thinks ahead.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7" name="Shape 3"/>
          <p:cNvSpPr/>
          <p:nvPr/>
        </p:nvSpPr>
        <p:spPr>
          <a:xfrm>
            <a:off x="548640" y="274320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8" name="Shape 4"/>
          <p:cNvSpPr/>
          <p:nvPr/>
        </p:nvSpPr>
        <p:spPr>
          <a:xfrm>
            <a:off x="548640" y="2743200"/>
            <a:ext cx="54360" cy="63972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Text 5"/>
          <p:cNvSpPr/>
          <p:nvPr/>
        </p:nvSpPr>
        <p:spPr>
          <a:xfrm>
            <a:off x="731520" y="274320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CX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Shape 6"/>
          <p:cNvSpPr/>
          <p:nvPr/>
        </p:nvSpPr>
        <p:spPr>
          <a:xfrm>
            <a:off x="3931920" y="274320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Shape 7"/>
          <p:cNvSpPr/>
          <p:nvPr/>
        </p:nvSpPr>
        <p:spPr>
          <a:xfrm>
            <a:off x="3931920" y="2743200"/>
            <a:ext cx="54360" cy="63972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Text 8"/>
          <p:cNvSpPr/>
          <p:nvPr/>
        </p:nvSpPr>
        <p:spPr>
          <a:xfrm>
            <a:off x="4114800" y="274320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Product Experience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Shape 9"/>
          <p:cNvSpPr/>
          <p:nvPr/>
        </p:nvSpPr>
        <p:spPr>
          <a:xfrm>
            <a:off x="548640" y="352044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Shape 10"/>
          <p:cNvSpPr/>
          <p:nvPr/>
        </p:nvSpPr>
        <p:spPr>
          <a:xfrm>
            <a:off x="548640" y="3520440"/>
            <a:ext cx="54360" cy="63972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5" name="Text 11"/>
          <p:cNvSpPr/>
          <p:nvPr/>
        </p:nvSpPr>
        <p:spPr>
          <a:xfrm>
            <a:off x="731520" y="352044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Growth OS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6" name="Shape 12"/>
          <p:cNvSpPr/>
          <p:nvPr/>
        </p:nvSpPr>
        <p:spPr>
          <a:xfrm>
            <a:off x="3931920" y="352044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7" name="Shape 13"/>
          <p:cNvSpPr/>
          <p:nvPr/>
        </p:nvSpPr>
        <p:spPr>
          <a:xfrm>
            <a:off x="3931920" y="3520440"/>
            <a:ext cx="54360" cy="63972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8" name="Text 14"/>
          <p:cNvSpPr/>
          <p:nvPr/>
        </p:nvSpPr>
        <p:spPr>
          <a:xfrm>
            <a:off x="4114800" y="352044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Planning Engine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Shape 15"/>
          <p:cNvSpPr/>
          <p:nvPr/>
        </p:nvSpPr>
        <p:spPr>
          <a:xfrm>
            <a:off x="548640" y="429768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Shape 16"/>
          <p:cNvSpPr/>
          <p:nvPr/>
        </p:nvSpPr>
        <p:spPr>
          <a:xfrm>
            <a:off x="548640" y="4297680"/>
            <a:ext cx="54360" cy="63972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Text 17"/>
          <p:cNvSpPr/>
          <p:nvPr/>
        </p:nvSpPr>
        <p:spPr>
          <a:xfrm>
            <a:off x="731520" y="429768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Ecosystem Rewards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Shape 18"/>
          <p:cNvSpPr/>
          <p:nvPr/>
        </p:nvSpPr>
        <p:spPr>
          <a:xfrm>
            <a:off x="7863840" y="868680"/>
            <a:ext cx="3748680" cy="512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3" name="Text 19"/>
          <p:cNvSpPr/>
          <p:nvPr/>
        </p:nvSpPr>
        <p:spPr>
          <a:xfrm>
            <a:off x="8092440" y="1097280"/>
            <a:ext cx="32914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GROWTH FORECAST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Shape 20"/>
          <p:cNvSpPr/>
          <p:nvPr/>
        </p:nvSpPr>
        <p:spPr>
          <a:xfrm>
            <a:off x="8321040" y="5394960"/>
            <a:ext cx="283464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5" name="Shape 21"/>
          <p:cNvSpPr/>
          <p:nvPr/>
        </p:nvSpPr>
        <p:spPr>
          <a:xfrm>
            <a:off x="8321040" y="1645920"/>
            <a:ext cx="360" cy="374904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6" name="Shape 22"/>
          <p:cNvSpPr/>
          <p:nvPr/>
        </p:nvSpPr>
        <p:spPr>
          <a:xfrm>
            <a:off x="8391960" y="4082760"/>
            <a:ext cx="212400" cy="131184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7" name="Shape 23"/>
          <p:cNvSpPr/>
          <p:nvPr/>
        </p:nvSpPr>
        <p:spPr>
          <a:xfrm>
            <a:off x="8746200" y="3820320"/>
            <a:ext cx="212400" cy="157428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8" name="Shape 24"/>
          <p:cNvSpPr/>
          <p:nvPr/>
        </p:nvSpPr>
        <p:spPr>
          <a:xfrm>
            <a:off x="9100440" y="3520440"/>
            <a:ext cx="212400" cy="187416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Shape 25"/>
          <p:cNvSpPr/>
          <p:nvPr/>
        </p:nvSpPr>
        <p:spPr>
          <a:xfrm>
            <a:off x="9455040" y="3332880"/>
            <a:ext cx="212400" cy="206172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0" name="Shape 26"/>
          <p:cNvSpPr/>
          <p:nvPr/>
        </p:nvSpPr>
        <p:spPr>
          <a:xfrm>
            <a:off x="9809280" y="2958120"/>
            <a:ext cx="212400" cy="243648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1" name="Shape 27"/>
          <p:cNvSpPr/>
          <p:nvPr/>
        </p:nvSpPr>
        <p:spPr>
          <a:xfrm>
            <a:off x="10163520" y="2695680"/>
            <a:ext cx="212400" cy="269892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Shape 28"/>
          <p:cNvSpPr/>
          <p:nvPr/>
        </p:nvSpPr>
        <p:spPr>
          <a:xfrm>
            <a:off x="10517760" y="2208240"/>
            <a:ext cx="212400" cy="318636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3" name="Shape 29"/>
          <p:cNvSpPr/>
          <p:nvPr/>
        </p:nvSpPr>
        <p:spPr>
          <a:xfrm>
            <a:off x="10872360" y="1945800"/>
            <a:ext cx="212400" cy="344880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" name="Text 30"/>
          <p:cNvSpPr/>
          <p:nvPr/>
        </p:nvSpPr>
        <p:spPr>
          <a:xfrm>
            <a:off x="8321040" y="5532120"/>
            <a:ext cx="28342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0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AI recommends: increase paid acquisition Q3 by +18%.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" name="Text 31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12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Text 32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8aa391"/>
                </a:solidFill>
                <a:effectLst/>
                <a:uFillTx/>
                <a:latin typeface="Calibri"/>
                <a:ea typeface="Calibri"/>
              </a:rPr>
              <a:t>PERSPECTIVE 03  ·  FINANCING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8" name="Text 1"/>
          <p:cNvSpPr/>
          <p:nvPr/>
        </p:nvSpPr>
        <p:spPr>
          <a:xfrm>
            <a:off x="548640" y="868680"/>
            <a:ext cx="68576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56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Capital, connected.</a:t>
            </a:r>
            <a:endParaRPr b="0" lang="en-US" sz="5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9" name="Text 2"/>
          <p:cNvSpPr/>
          <p:nvPr/>
        </p:nvSpPr>
        <p:spPr>
          <a:xfrm>
            <a:off x="548640" y="1828800"/>
            <a:ext cx="68576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7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Capital flows between entrepreneurs, investors and projects — in one place.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Shape 3"/>
          <p:cNvSpPr/>
          <p:nvPr/>
        </p:nvSpPr>
        <p:spPr>
          <a:xfrm>
            <a:off x="548640" y="274320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Shape 4"/>
          <p:cNvSpPr/>
          <p:nvPr/>
        </p:nvSpPr>
        <p:spPr>
          <a:xfrm>
            <a:off x="548640" y="2743200"/>
            <a:ext cx="54360" cy="639720"/>
          </a:xfrm>
          <a:prstGeom prst="rect">
            <a:avLst/>
          </a:prstGeom>
          <a:solidFill>
            <a:srgbClr val="8aa39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2" name="Text 5"/>
          <p:cNvSpPr/>
          <p:nvPr/>
        </p:nvSpPr>
        <p:spPr>
          <a:xfrm>
            <a:off x="731520" y="274320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Fundraising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3" name="Shape 6"/>
          <p:cNvSpPr/>
          <p:nvPr/>
        </p:nvSpPr>
        <p:spPr>
          <a:xfrm>
            <a:off x="3931920" y="274320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Shape 7"/>
          <p:cNvSpPr/>
          <p:nvPr/>
        </p:nvSpPr>
        <p:spPr>
          <a:xfrm>
            <a:off x="3931920" y="2743200"/>
            <a:ext cx="54360" cy="639720"/>
          </a:xfrm>
          <a:prstGeom prst="rect">
            <a:avLst/>
          </a:prstGeom>
          <a:solidFill>
            <a:srgbClr val="8aa39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5" name="Text 8"/>
          <p:cNvSpPr/>
          <p:nvPr/>
        </p:nvSpPr>
        <p:spPr>
          <a:xfrm>
            <a:off x="4114800" y="274320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Bridge Loans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6" name="Shape 9"/>
          <p:cNvSpPr/>
          <p:nvPr/>
        </p:nvSpPr>
        <p:spPr>
          <a:xfrm>
            <a:off x="548640" y="352044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Shape 10"/>
          <p:cNvSpPr/>
          <p:nvPr/>
        </p:nvSpPr>
        <p:spPr>
          <a:xfrm>
            <a:off x="548640" y="3520440"/>
            <a:ext cx="54360" cy="639720"/>
          </a:xfrm>
          <a:prstGeom prst="rect">
            <a:avLst/>
          </a:prstGeom>
          <a:solidFill>
            <a:srgbClr val="8aa39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8" name="Text 11"/>
          <p:cNvSpPr/>
          <p:nvPr/>
        </p:nvSpPr>
        <p:spPr>
          <a:xfrm>
            <a:off x="731520" y="352044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Debt Fund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Shape 12"/>
          <p:cNvSpPr/>
          <p:nvPr/>
        </p:nvSpPr>
        <p:spPr>
          <a:xfrm>
            <a:off x="3931920" y="352044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0" name="Shape 13"/>
          <p:cNvSpPr/>
          <p:nvPr/>
        </p:nvSpPr>
        <p:spPr>
          <a:xfrm>
            <a:off x="3931920" y="3520440"/>
            <a:ext cx="54360" cy="639720"/>
          </a:xfrm>
          <a:prstGeom prst="rect">
            <a:avLst/>
          </a:prstGeom>
          <a:solidFill>
            <a:srgbClr val="8aa39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1" name="Text 14"/>
          <p:cNvSpPr/>
          <p:nvPr/>
        </p:nvSpPr>
        <p:spPr>
          <a:xfrm>
            <a:off x="4114800" y="352044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SPVs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Shape 15"/>
          <p:cNvSpPr/>
          <p:nvPr/>
        </p:nvSpPr>
        <p:spPr>
          <a:xfrm>
            <a:off x="548640" y="429768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3" name="Shape 16"/>
          <p:cNvSpPr/>
          <p:nvPr/>
        </p:nvSpPr>
        <p:spPr>
          <a:xfrm>
            <a:off x="548640" y="4297680"/>
            <a:ext cx="54360" cy="639720"/>
          </a:xfrm>
          <a:prstGeom prst="rect">
            <a:avLst/>
          </a:prstGeom>
          <a:solidFill>
            <a:srgbClr val="8aa39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4" name="Text 17"/>
          <p:cNvSpPr/>
          <p:nvPr/>
        </p:nvSpPr>
        <p:spPr>
          <a:xfrm>
            <a:off x="731520" y="429768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Investor Portal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5" name="Shape 18"/>
          <p:cNvSpPr/>
          <p:nvPr/>
        </p:nvSpPr>
        <p:spPr>
          <a:xfrm>
            <a:off x="3931920" y="429768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6" name="Shape 19"/>
          <p:cNvSpPr/>
          <p:nvPr/>
        </p:nvSpPr>
        <p:spPr>
          <a:xfrm>
            <a:off x="3931920" y="4297680"/>
            <a:ext cx="54360" cy="639720"/>
          </a:xfrm>
          <a:prstGeom prst="rect">
            <a:avLst/>
          </a:prstGeom>
          <a:solidFill>
            <a:srgbClr val="8aa39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7" name="Text 20"/>
          <p:cNvSpPr/>
          <p:nvPr/>
        </p:nvSpPr>
        <p:spPr>
          <a:xfrm>
            <a:off x="4114800" y="429768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Cooach Equity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8" name="Shape 21"/>
          <p:cNvSpPr/>
          <p:nvPr/>
        </p:nvSpPr>
        <p:spPr>
          <a:xfrm>
            <a:off x="7863840" y="868680"/>
            <a:ext cx="3748680" cy="512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9" name="Text 22"/>
          <p:cNvSpPr/>
          <p:nvPr/>
        </p:nvSpPr>
        <p:spPr>
          <a:xfrm>
            <a:off x="8092440" y="1097280"/>
            <a:ext cx="32914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CAPITAL FLOW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Shape 23"/>
          <p:cNvSpPr/>
          <p:nvPr/>
        </p:nvSpPr>
        <p:spPr>
          <a:xfrm>
            <a:off x="8869680" y="2125800"/>
            <a:ext cx="1737360" cy="360"/>
          </a:xfrm>
          <a:prstGeom prst="line">
            <a:avLst/>
          </a:prstGeom>
          <a:ln w="19050">
            <a:solidFill>
              <a:srgbClr val="8aa39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Shape 24"/>
          <p:cNvSpPr/>
          <p:nvPr/>
        </p:nvSpPr>
        <p:spPr>
          <a:xfrm>
            <a:off x="8869680" y="2125800"/>
            <a:ext cx="868680" cy="2834640"/>
          </a:xfrm>
          <a:prstGeom prst="line">
            <a:avLst/>
          </a:prstGeom>
          <a:ln w="19050">
            <a:solidFill>
              <a:srgbClr val="8aa39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2" name="Shape 25"/>
          <p:cNvSpPr/>
          <p:nvPr/>
        </p:nvSpPr>
        <p:spPr>
          <a:xfrm flipH="1">
            <a:off x="9738360" y="2125800"/>
            <a:ext cx="868680" cy="2834640"/>
          </a:xfrm>
          <a:prstGeom prst="line">
            <a:avLst/>
          </a:prstGeom>
          <a:ln w="19050">
            <a:solidFill>
              <a:srgbClr val="8aa39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3" name="Shape 26"/>
          <p:cNvSpPr/>
          <p:nvPr/>
        </p:nvSpPr>
        <p:spPr>
          <a:xfrm>
            <a:off x="8092440" y="1874520"/>
            <a:ext cx="1554120" cy="502560"/>
          </a:xfrm>
          <a:prstGeom prst="roundRect">
            <a:avLst>
              <a:gd name="adj" fmla="val 49091"/>
            </a:avLst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4" name="Text 27"/>
          <p:cNvSpPr/>
          <p:nvPr/>
        </p:nvSpPr>
        <p:spPr>
          <a:xfrm>
            <a:off x="8092440" y="1874520"/>
            <a:ext cx="15541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Investors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5" name="Shape 28"/>
          <p:cNvSpPr/>
          <p:nvPr/>
        </p:nvSpPr>
        <p:spPr>
          <a:xfrm>
            <a:off x="9829800" y="1874520"/>
            <a:ext cx="1554120" cy="502560"/>
          </a:xfrm>
          <a:prstGeom prst="roundRect">
            <a:avLst>
              <a:gd name="adj" fmla="val 49091"/>
            </a:avLst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6" name="Text 29"/>
          <p:cNvSpPr/>
          <p:nvPr/>
        </p:nvSpPr>
        <p:spPr>
          <a:xfrm>
            <a:off x="9829800" y="1874520"/>
            <a:ext cx="15541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Projects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" name="Shape 30"/>
          <p:cNvSpPr/>
          <p:nvPr/>
        </p:nvSpPr>
        <p:spPr>
          <a:xfrm>
            <a:off x="8961120" y="4709160"/>
            <a:ext cx="1554120" cy="502560"/>
          </a:xfrm>
          <a:prstGeom prst="roundRect">
            <a:avLst>
              <a:gd name="adj" fmla="val 49091"/>
            </a:avLst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8" name="Text 31"/>
          <p:cNvSpPr/>
          <p:nvPr/>
        </p:nvSpPr>
        <p:spPr>
          <a:xfrm>
            <a:off x="8961120" y="4709160"/>
            <a:ext cx="15541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Entrepreneurs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" name="Text 32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13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0" name="Text 33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9cb2d9"/>
                </a:solidFill>
                <a:effectLst/>
                <a:uFillTx/>
                <a:latin typeface="Calibri"/>
                <a:ea typeface="Calibri"/>
              </a:rPr>
              <a:t>PERSPECTIVE 04  ·  GOVERNANCE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2" name="Text 1"/>
          <p:cNvSpPr/>
          <p:nvPr/>
        </p:nvSpPr>
        <p:spPr>
          <a:xfrm>
            <a:off x="548640" y="868680"/>
            <a:ext cx="68576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56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Governance, daily.</a:t>
            </a:r>
            <a:endParaRPr b="0" lang="en-US" sz="5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3" name="Text 2"/>
          <p:cNvSpPr/>
          <p:nvPr/>
        </p:nvSpPr>
        <p:spPr>
          <a:xfrm>
            <a:off x="548640" y="1828800"/>
            <a:ext cx="68576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7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Cap table, board, dataroom and reporting — part of normal operations.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4" name="Shape 3"/>
          <p:cNvSpPr/>
          <p:nvPr/>
        </p:nvSpPr>
        <p:spPr>
          <a:xfrm>
            <a:off x="548640" y="274320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5" name="Shape 4"/>
          <p:cNvSpPr/>
          <p:nvPr/>
        </p:nvSpPr>
        <p:spPr>
          <a:xfrm>
            <a:off x="548640" y="2743200"/>
            <a:ext cx="54360" cy="639720"/>
          </a:xfrm>
          <a:prstGeom prst="rect">
            <a:avLst/>
          </a:prstGeom>
          <a:solidFill>
            <a:srgbClr val="9cb2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6" name="Text 5"/>
          <p:cNvSpPr/>
          <p:nvPr/>
        </p:nvSpPr>
        <p:spPr>
          <a:xfrm>
            <a:off x="731520" y="274320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Shareholder Register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7" name="Shape 6"/>
          <p:cNvSpPr/>
          <p:nvPr/>
        </p:nvSpPr>
        <p:spPr>
          <a:xfrm>
            <a:off x="3931920" y="274320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8" name="Shape 7"/>
          <p:cNvSpPr/>
          <p:nvPr/>
        </p:nvSpPr>
        <p:spPr>
          <a:xfrm>
            <a:off x="3931920" y="2743200"/>
            <a:ext cx="54360" cy="639720"/>
          </a:xfrm>
          <a:prstGeom prst="rect">
            <a:avLst/>
          </a:prstGeom>
          <a:solidFill>
            <a:srgbClr val="9cb2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" name="Text 8"/>
          <p:cNvSpPr/>
          <p:nvPr/>
        </p:nvSpPr>
        <p:spPr>
          <a:xfrm>
            <a:off x="4114800" y="274320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Board Portal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0" name="Shape 9"/>
          <p:cNvSpPr/>
          <p:nvPr/>
        </p:nvSpPr>
        <p:spPr>
          <a:xfrm>
            <a:off x="548640" y="352044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Shape 10"/>
          <p:cNvSpPr/>
          <p:nvPr/>
        </p:nvSpPr>
        <p:spPr>
          <a:xfrm>
            <a:off x="548640" y="3520440"/>
            <a:ext cx="54360" cy="639720"/>
          </a:xfrm>
          <a:prstGeom prst="rect">
            <a:avLst/>
          </a:prstGeom>
          <a:solidFill>
            <a:srgbClr val="9cb2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2" name="Text 11"/>
          <p:cNvSpPr/>
          <p:nvPr/>
        </p:nvSpPr>
        <p:spPr>
          <a:xfrm>
            <a:off x="731520" y="352044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Dataroom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3" name="Shape 12"/>
          <p:cNvSpPr/>
          <p:nvPr/>
        </p:nvSpPr>
        <p:spPr>
          <a:xfrm>
            <a:off x="3931920" y="3520440"/>
            <a:ext cx="3200040" cy="63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4" name="Shape 13"/>
          <p:cNvSpPr/>
          <p:nvPr/>
        </p:nvSpPr>
        <p:spPr>
          <a:xfrm>
            <a:off x="3931920" y="3520440"/>
            <a:ext cx="54360" cy="639720"/>
          </a:xfrm>
          <a:prstGeom prst="rect">
            <a:avLst/>
          </a:prstGeom>
          <a:solidFill>
            <a:srgbClr val="9cb2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5" name="Text 14"/>
          <p:cNvSpPr/>
          <p:nvPr/>
        </p:nvSpPr>
        <p:spPr>
          <a:xfrm>
            <a:off x="4114800" y="3520440"/>
            <a:ext cx="3017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Reporting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6" name="Shape 15"/>
          <p:cNvSpPr/>
          <p:nvPr/>
        </p:nvSpPr>
        <p:spPr>
          <a:xfrm>
            <a:off x="7863840" y="868680"/>
            <a:ext cx="3748680" cy="512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Text 16"/>
          <p:cNvSpPr/>
          <p:nvPr/>
        </p:nvSpPr>
        <p:spPr>
          <a:xfrm>
            <a:off x="8092440" y="1097280"/>
            <a:ext cx="32914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CAP TABLE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8" name="Text 17"/>
          <p:cNvSpPr/>
          <p:nvPr/>
        </p:nvSpPr>
        <p:spPr>
          <a:xfrm>
            <a:off x="8229600" y="1783080"/>
            <a:ext cx="3017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Founders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9" name="Text 18"/>
          <p:cNvSpPr/>
          <p:nvPr/>
        </p:nvSpPr>
        <p:spPr>
          <a:xfrm>
            <a:off x="8229600" y="1783080"/>
            <a:ext cx="3017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46%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0" name="Shape 19"/>
          <p:cNvSpPr/>
          <p:nvPr/>
        </p:nvSpPr>
        <p:spPr>
          <a:xfrm>
            <a:off x="8229600" y="2103120"/>
            <a:ext cx="3017160" cy="164160"/>
          </a:xfrm>
          <a:prstGeom prst="rect">
            <a:avLst/>
          </a:prstGeom>
          <a:solidFill>
            <a:srgbClr val="f6f4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1" name="Shape 20"/>
          <p:cNvSpPr/>
          <p:nvPr/>
        </p:nvSpPr>
        <p:spPr>
          <a:xfrm>
            <a:off x="8229600" y="2103120"/>
            <a:ext cx="1387800" cy="16416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2" name="Text 21"/>
          <p:cNvSpPr/>
          <p:nvPr/>
        </p:nvSpPr>
        <p:spPr>
          <a:xfrm>
            <a:off x="8229600" y="2560320"/>
            <a:ext cx="3017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Employees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3" name="Text 22"/>
          <p:cNvSpPr/>
          <p:nvPr/>
        </p:nvSpPr>
        <p:spPr>
          <a:xfrm>
            <a:off x="8229600" y="2560320"/>
            <a:ext cx="3017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12%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4" name="Shape 23"/>
          <p:cNvSpPr/>
          <p:nvPr/>
        </p:nvSpPr>
        <p:spPr>
          <a:xfrm>
            <a:off x="8229600" y="2880360"/>
            <a:ext cx="3017160" cy="164160"/>
          </a:xfrm>
          <a:prstGeom prst="rect">
            <a:avLst/>
          </a:prstGeom>
          <a:solidFill>
            <a:srgbClr val="f6f4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5" name="Shape 24"/>
          <p:cNvSpPr/>
          <p:nvPr/>
        </p:nvSpPr>
        <p:spPr>
          <a:xfrm>
            <a:off x="8229600" y="2880360"/>
            <a:ext cx="361800" cy="16416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6" name="Text 25"/>
          <p:cNvSpPr/>
          <p:nvPr/>
        </p:nvSpPr>
        <p:spPr>
          <a:xfrm>
            <a:off x="8229600" y="3337560"/>
            <a:ext cx="3017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Investors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7" name="Text 26"/>
          <p:cNvSpPr/>
          <p:nvPr/>
        </p:nvSpPr>
        <p:spPr>
          <a:xfrm>
            <a:off x="8229600" y="3337560"/>
            <a:ext cx="3017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32%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8" name="Shape 27"/>
          <p:cNvSpPr/>
          <p:nvPr/>
        </p:nvSpPr>
        <p:spPr>
          <a:xfrm>
            <a:off x="8229600" y="3657600"/>
            <a:ext cx="3017160" cy="164160"/>
          </a:xfrm>
          <a:prstGeom prst="rect">
            <a:avLst/>
          </a:prstGeom>
          <a:solidFill>
            <a:srgbClr val="f6f4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9" name="Shape 28"/>
          <p:cNvSpPr/>
          <p:nvPr/>
        </p:nvSpPr>
        <p:spPr>
          <a:xfrm>
            <a:off x="8229600" y="3657600"/>
            <a:ext cx="965160" cy="1641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0" name="Text 29"/>
          <p:cNvSpPr/>
          <p:nvPr/>
        </p:nvSpPr>
        <p:spPr>
          <a:xfrm>
            <a:off x="8229600" y="4114800"/>
            <a:ext cx="3017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Pool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1" name="Text 30"/>
          <p:cNvSpPr/>
          <p:nvPr/>
        </p:nvSpPr>
        <p:spPr>
          <a:xfrm>
            <a:off x="8229600" y="4114800"/>
            <a:ext cx="3017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10%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2" name="Shape 31"/>
          <p:cNvSpPr/>
          <p:nvPr/>
        </p:nvSpPr>
        <p:spPr>
          <a:xfrm>
            <a:off x="8229600" y="4434840"/>
            <a:ext cx="3017160" cy="164160"/>
          </a:xfrm>
          <a:prstGeom prst="rect">
            <a:avLst/>
          </a:prstGeom>
          <a:solidFill>
            <a:srgbClr val="f6f4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3" name="Shape 32"/>
          <p:cNvSpPr/>
          <p:nvPr/>
        </p:nvSpPr>
        <p:spPr>
          <a:xfrm>
            <a:off x="8229600" y="4434840"/>
            <a:ext cx="301320" cy="164160"/>
          </a:xfrm>
          <a:prstGeom prst="rect">
            <a:avLst/>
          </a:prstGeom>
          <a:solidFill>
            <a:srgbClr val="8aa39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4" name="Text 33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14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Text 34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Text 0"/>
          <p:cNvSpPr/>
          <p:nvPr/>
        </p:nvSpPr>
        <p:spPr>
          <a:xfrm>
            <a:off x="548640" y="54864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PERSPECTIVE 05  ·  INTELLIGENCE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7" name="Text 1"/>
          <p:cNvSpPr/>
          <p:nvPr/>
        </p:nvSpPr>
        <p:spPr>
          <a:xfrm>
            <a:off x="548640" y="914400"/>
            <a:ext cx="1097244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8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Coora.</a:t>
            </a:r>
            <a:endParaRPr b="0" lang="en-US" sz="8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8" name="Text 2"/>
          <p:cNvSpPr/>
          <p:nvPr/>
        </p:nvSpPr>
        <p:spPr>
          <a:xfrm>
            <a:off x="548640" y="233172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000" strike="noStrike" u="none">
                <a:solidFill>
                  <a:srgbClr val="bfbbb0"/>
                </a:solidFill>
                <a:effectLst/>
                <a:uFillTx/>
                <a:latin typeface="Georgia"/>
                <a:ea typeface="Georgia"/>
              </a:rPr>
              <a:t>The AI operating layer at the centre of the system.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9" name="Shape 3"/>
          <p:cNvSpPr/>
          <p:nvPr/>
        </p:nvSpPr>
        <p:spPr>
          <a:xfrm>
            <a:off x="6949440" y="2286000"/>
            <a:ext cx="3840120" cy="3840120"/>
          </a:xfrm>
          <a:prstGeom prst="ellipse">
            <a:avLst/>
          </a:prstGeom>
          <a:solidFill>
            <a:srgbClr val="0b0f1a"/>
          </a:solidFill>
          <a:ln w="7620">
            <a:solidFill>
              <a:srgbClr val="2a35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0" name="Shape 4"/>
          <p:cNvSpPr/>
          <p:nvPr/>
        </p:nvSpPr>
        <p:spPr>
          <a:xfrm>
            <a:off x="7406640" y="2743200"/>
            <a:ext cx="2925720" cy="2925720"/>
          </a:xfrm>
          <a:prstGeom prst="ellipse">
            <a:avLst/>
          </a:prstGeom>
          <a:solidFill>
            <a:srgbClr val="0b0f1a"/>
          </a:solidFill>
          <a:ln w="7620">
            <a:solidFill>
              <a:srgbClr val="2a35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1" name="Shape 5"/>
          <p:cNvSpPr/>
          <p:nvPr/>
        </p:nvSpPr>
        <p:spPr>
          <a:xfrm>
            <a:off x="7863840" y="3200400"/>
            <a:ext cx="2011320" cy="2011320"/>
          </a:xfrm>
          <a:prstGeom prst="ellipse">
            <a:avLst/>
          </a:prstGeom>
          <a:solidFill>
            <a:srgbClr val="0b0f1a"/>
          </a:solidFill>
          <a:ln w="7620">
            <a:solidFill>
              <a:srgbClr val="2a35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2" name="Shape 6"/>
          <p:cNvSpPr/>
          <p:nvPr/>
        </p:nvSpPr>
        <p:spPr>
          <a:xfrm>
            <a:off x="8321040" y="3657600"/>
            <a:ext cx="1096920" cy="1096920"/>
          </a:xfrm>
          <a:prstGeom prst="ellipse">
            <a:avLst/>
          </a:prstGeom>
          <a:solidFill>
            <a:srgbClr val="c8553d"/>
          </a:solidFill>
          <a:ln w="25400">
            <a:solidFill>
              <a:srgbClr val="c9a2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3" name="Text 7"/>
          <p:cNvSpPr/>
          <p:nvPr/>
        </p:nvSpPr>
        <p:spPr>
          <a:xfrm>
            <a:off x="8321040" y="3657600"/>
            <a:ext cx="1096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3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COORA</a:t>
            </a:r>
            <a:endParaRPr b="0" lang="en-US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4" name="Shape 8"/>
          <p:cNvSpPr/>
          <p:nvPr/>
        </p:nvSpPr>
        <p:spPr>
          <a:xfrm>
            <a:off x="8778240" y="2194560"/>
            <a:ext cx="182520" cy="1825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5" name="Text 9"/>
          <p:cNvSpPr/>
          <p:nvPr/>
        </p:nvSpPr>
        <p:spPr>
          <a:xfrm>
            <a:off x="8046720" y="2423160"/>
            <a:ext cx="1645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Data</a:t>
            </a:r>
            <a:endParaRPr b="0" lang="en-US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6" name="Shape 10"/>
          <p:cNvSpPr/>
          <p:nvPr/>
        </p:nvSpPr>
        <p:spPr>
          <a:xfrm>
            <a:off x="10441080" y="3154680"/>
            <a:ext cx="182520" cy="1825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7" name="Text 11"/>
          <p:cNvSpPr/>
          <p:nvPr/>
        </p:nvSpPr>
        <p:spPr>
          <a:xfrm>
            <a:off x="9709560" y="3383280"/>
            <a:ext cx="1645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Documents</a:t>
            </a:r>
            <a:endParaRPr b="0" lang="en-US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8" name="Shape 12"/>
          <p:cNvSpPr/>
          <p:nvPr/>
        </p:nvSpPr>
        <p:spPr>
          <a:xfrm>
            <a:off x="10441080" y="5074920"/>
            <a:ext cx="182520" cy="1825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9" name="Text 13"/>
          <p:cNvSpPr/>
          <p:nvPr/>
        </p:nvSpPr>
        <p:spPr>
          <a:xfrm>
            <a:off x="9709560" y="5303520"/>
            <a:ext cx="1645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Conversations</a:t>
            </a:r>
            <a:endParaRPr b="0" lang="en-US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0" name="Shape 14"/>
          <p:cNvSpPr/>
          <p:nvPr/>
        </p:nvSpPr>
        <p:spPr>
          <a:xfrm>
            <a:off x="8778240" y="6035040"/>
            <a:ext cx="182520" cy="1825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1" name="Text 15"/>
          <p:cNvSpPr/>
          <p:nvPr/>
        </p:nvSpPr>
        <p:spPr>
          <a:xfrm>
            <a:off x="8046720" y="6263640"/>
            <a:ext cx="1645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Financials</a:t>
            </a:r>
            <a:endParaRPr b="0" lang="en-US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2" name="Shape 16"/>
          <p:cNvSpPr/>
          <p:nvPr/>
        </p:nvSpPr>
        <p:spPr>
          <a:xfrm>
            <a:off x="7115400" y="5074920"/>
            <a:ext cx="182520" cy="1825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3" name="Text 17"/>
          <p:cNvSpPr/>
          <p:nvPr/>
        </p:nvSpPr>
        <p:spPr>
          <a:xfrm>
            <a:off x="6383880" y="5303520"/>
            <a:ext cx="1645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Investments</a:t>
            </a:r>
            <a:endParaRPr b="0" lang="en-US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4" name="Shape 18"/>
          <p:cNvSpPr/>
          <p:nvPr/>
        </p:nvSpPr>
        <p:spPr>
          <a:xfrm>
            <a:off x="7115400" y="3154680"/>
            <a:ext cx="182520" cy="182520"/>
          </a:xfrm>
          <a:prstGeom prst="ellipse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5" name="Text 19"/>
          <p:cNvSpPr/>
          <p:nvPr/>
        </p:nvSpPr>
        <p:spPr>
          <a:xfrm>
            <a:off x="6383880" y="3383280"/>
            <a:ext cx="1645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Actions</a:t>
            </a:r>
            <a:endParaRPr b="0" lang="en-US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6" name="Text 20"/>
          <p:cNvSpPr/>
          <p:nvPr/>
        </p:nvSpPr>
        <p:spPr>
          <a:xfrm>
            <a:off x="548640" y="3200400"/>
            <a:ext cx="6400440" cy="22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0" i="1" lang="en-US" sz="2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Coora connects data, documents,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0" i="1" lang="en-US" sz="2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conversations, financials and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0" i="1" lang="en-US" sz="2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investments — then helps you act.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7" name="Text 21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8c92a1"/>
                </a:solidFill>
                <a:effectLst/>
                <a:uFillTx/>
                <a:latin typeface="Calibri"/>
                <a:ea typeface="Calibri"/>
              </a:rPr>
              <a:t>15 / 20</a:t>
            </a:r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8" name="Text 22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8c92a1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ARCHITECTURE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0" name="Text 1"/>
          <p:cNvSpPr/>
          <p:nvPr/>
        </p:nvSpPr>
        <p:spPr>
          <a:xfrm>
            <a:off x="548640" y="868680"/>
            <a:ext cx="10972440" cy="182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1" lang="en-US" sz="3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Traditional SaaS keeps you in tabs.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1" lang="en-US" sz="3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Cooach OS keeps everything in one fabric.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1" name="Shape 2"/>
          <p:cNvSpPr/>
          <p:nvPr/>
        </p:nvSpPr>
        <p:spPr>
          <a:xfrm>
            <a:off x="640080" y="3108960"/>
            <a:ext cx="5303160" cy="3108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2" name="Text 3"/>
          <p:cNvSpPr/>
          <p:nvPr/>
        </p:nvSpPr>
        <p:spPr>
          <a:xfrm>
            <a:off x="868680" y="3291840"/>
            <a:ext cx="48459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TRADITIONAL SAAS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3" name="Shape 4"/>
          <p:cNvSpPr/>
          <p:nvPr/>
        </p:nvSpPr>
        <p:spPr>
          <a:xfrm>
            <a:off x="1005840" y="3886200"/>
            <a:ext cx="1005480" cy="822600"/>
          </a:xfrm>
          <a:prstGeom prst="rect">
            <a:avLst/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4" name="Text 5"/>
          <p:cNvSpPr/>
          <p:nvPr/>
        </p:nvSpPr>
        <p:spPr>
          <a:xfrm>
            <a:off x="1005840" y="3886200"/>
            <a:ext cx="1005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CRM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5" name="Shape 6"/>
          <p:cNvSpPr/>
          <p:nvPr/>
        </p:nvSpPr>
        <p:spPr>
          <a:xfrm>
            <a:off x="2194560" y="3886200"/>
            <a:ext cx="1005480" cy="822600"/>
          </a:xfrm>
          <a:prstGeom prst="rect">
            <a:avLst/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6" name="Text 7"/>
          <p:cNvSpPr/>
          <p:nvPr/>
        </p:nvSpPr>
        <p:spPr>
          <a:xfrm>
            <a:off x="2194560" y="3886200"/>
            <a:ext cx="1005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ERP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7" name="Shape 8"/>
          <p:cNvSpPr/>
          <p:nvPr/>
        </p:nvSpPr>
        <p:spPr>
          <a:xfrm>
            <a:off x="3383280" y="3886200"/>
            <a:ext cx="1005480" cy="822600"/>
          </a:xfrm>
          <a:prstGeom prst="rect">
            <a:avLst/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8" name="Text 9"/>
          <p:cNvSpPr/>
          <p:nvPr/>
        </p:nvSpPr>
        <p:spPr>
          <a:xfrm>
            <a:off x="3383280" y="3886200"/>
            <a:ext cx="1005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HR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9" name="Shape 10"/>
          <p:cNvSpPr/>
          <p:nvPr/>
        </p:nvSpPr>
        <p:spPr>
          <a:xfrm>
            <a:off x="4572000" y="3886200"/>
            <a:ext cx="1005480" cy="822600"/>
          </a:xfrm>
          <a:prstGeom prst="rect">
            <a:avLst/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0" name="Text 11"/>
          <p:cNvSpPr/>
          <p:nvPr/>
        </p:nvSpPr>
        <p:spPr>
          <a:xfrm>
            <a:off x="4572000" y="3886200"/>
            <a:ext cx="1005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Acc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" name="Shape 12"/>
          <p:cNvSpPr/>
          <p:nvPr/>
        </p:nvSpPr>
        <p:spPr>
          <a:xfrm>
            <a:off x="1005840" y="4937760"/>
            <a:ext cx="1005480" cy="822600"/>
          </a:xfrm>
          <a:prstGeom prst="rect">
            <a:avLst/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" name="Text 13"/>
          <p:cNvSpPr/>
          <p:nvPr/>
        </p:nvSpPr>
        <p:spPr>
          <a:xfrm>
            <a:off x="1005840" y="4937760"/>
            <a:ext cx="1005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Docs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3" name="Shape 14"/>
          <p:cNvSpPr/>
          <p:nvPr/>
        </p:nvSpPr>
        <p:spPr>
          <a:xfrm>
            <a:off x="2194560" y="4937760"/>
            <a:ext cx="1005480" cy="822600"/>
          </a:xfrm>
          <a:prstGeom prst="rect">
            <a:avLst/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4" name="Text 15"/>
          <p:cNvSpPr/>
          <p:nvPr/>
        </p:nvSpPr>
        <p:spPr>
          <a:xfrm>
            <a:off x="2194560" y="4937760"/>
            <a:ext cx="1005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Mail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5" name="Shape 16"/>
          <p:cNvSpPr/>
          <p:nvPr/>
        </p:nvSpPr>
        <p:spPr>
          <a:xfrm>
            <a:off x="3383280" y="4937760"/>
            <a:ext cx="1005480" cy="822600"/>
          </a:xfrm>
          <a:prstGeom prst="rect">
            <a:avLst/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6" name="Text 17"/>
          <p:cNvSpPr/>
          <p:nvPr/>
        </p:nvSpPr>
        <p:spPr>
          <a:xfrm>
            <a:off x="3383280" y="4937760"/>
            <a:ext cx="1005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Chat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7" name="Shape 18"/>
          <p:cNvSpPr/>
          <p:nvPr/>
        </p:nvSpPr>
        <p:spPr>
          <a:xfrm>
            <a:off x="4572000" y="4937760"/>
            <a:ext cx="1005480" cy="822600"/>
          </a:xfrm>
          <a:prstGeom prst="rect">
            <a:avLst/>
          </a:prstGeom>
          <a:solidFill>
            <a:srgbClr val="f6f4e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8" name="Text 19"/>
          <p:cNvSpPr/>
          <p:nvPr/>
        </p:nvSpPr>
        <p:spPr>
          <a:xfrm>
            <a:off x="4572000" y="4937760"/>
            <a:ext cx="1005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BI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9" name="Text 20"/>
          <p:cNvSpPr/>
          <p:nvPr/>
        </p:nvSpPr>
        <p:spPr>
          <a:xfrm>
            <a:off x="868680" y="5760720"/>
            <a:ext cx="4845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2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Disconnected. Duplicated. Dim.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0" name="Shape 21"/>
          <p:cNvSpPr/>
          <p:nvPr/>
        </p:nvSpPr>
        <p:spPr>
          <a:xfrm>
            <a:off x="6217920" y="3108960"/>
            <a:ext cx="5303160" cy="310860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1" name="Text 22"/>
          <p:cNvSpPr/>
          <p:nvPr/>
        </p:nvSpPr>
        <p:spPr>
          <a:xfrm>
            <a:off x="6446520" y="3291840"/>
            <a:ext cx="48459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99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2" name="Shape 23"/>
          <p:cNvSpPr/>
          <p:nvPr/>
        </p:nvSpPr>
        <p:spPr>
          <a:xfrm flipV="1">
            <a:off x="8869680" y="3611880"/>
            <a:ext cx="360" cy="1051560"/>
          </a:xfrm>
          <a:prstGeom prst="line">
            <a:avLst/>
          </a:prstGeom>
          <a:ln w="10160">
            <a:solidFill>
              <a:srgbClr val="c9a2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3" name="Shape 24"/>
          <p:cNvSpPr/>
          <p:nvPr/>
        </p:nvSpPr>
        <p:spPr>
          <a:xfrm>
            <a:off x="8458200" y="3429000"/>
            <a:ext cx="822600" cy="365400"/>
          </a:xfrm>
          <a:prstGeom prst="ellipse">
            <a:avLst/>
          </a:prstGeom>
          <a:solidFill>
            <a:srgbClr val="2233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4" name="Text 25"/>
          <p:cNvSpPr/>
          <p:nvPr/>
        </p:nvSpPr>
        <p:spPr>
          <a:xfrm>
            <a:off x="8458200" y="3429000"/>
            <a:ext cx="822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Data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5" name="Shape 26"/>
          <p:cNvSpPr/>
          <p:nvPr/>
        </p:nvSpPr>
        <p:spPr>
          <a:xfrm flipV="1">
            <a:off x="8869680" y="4137480"/>
            <a:ext cx="1504440" cy="525960"/>
          </a:xfrm>
          <a:prstGeom prst="line">
            <a:avLst/>
          </a:prstGeom>
          <a:ln w="10160">
            <a:solidFill>
              <a:srgbClr val="c9a2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6" name="Shape 27"/>
          <p:cNvSpPr/>
          <p:nvPr/>
        </p:nvSpPr>
        <p:spPr>
          <a:xfrm>
            <a:off x="9962640" y="3954960"/>
            <a:ext cx="822600" cy="365400"/>
          </a:xfrm>
          <a:prstGeom prst="ellipse">
            <a:avLst/>
          </a:prstGeom>
          <a:solidFill>
            <a:srgbClr val="2233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7" name="Text 28"/>
          <p:cNvSpPr/>
          <p:nvPr/>
        </p:nvSpPr>
        <p:spPr>
          <a:xfrm>
            <a:off x="9962640" y="3954960"/>
            <a:ext cx="822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Workflows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Shape 29"/>
          <p:cNvSpPr/>
          <p:nvPr/>
        </p:nvSpPr>
        <p:spPr>
          <a:xfrm>
            <a:off x="8869680" y="4663440"/>
            <a:ext cx="1504440" cy="525600"/>
          </a:xfrm>
          <a:prstGeom prst="line">
            <a:avLst/>
          </a:prstGeom>
          <a:ln w="10160">
            <a:solidFill>
              <a:srgbClr val="c9a2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9" name="Shape 30"/>
          <p:cNvSpPr/>
          <p:nvPr/>
        </p:nvSpPr>
        <p:spPr>
          <a:xfrm>
            <a:off x="9962640" y="5006520"/>
            <a:ext cx="822600" cy="365400"/>
          </a:xfrm>
          <a:prstGeom prst="ellipse">
            <a:avLst/>
          </a:prstGeom>
          <a:solidFill>
            <a:srgbClr val="2233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0" name="Text 31"/>
          <p:cNvSpPr/>
          <p:nvPr/>
        </p:nvSpPr>
        <p:spPr>
          <a:xfrm>
            <a:off x="9962640" y="5006520"/>
            <a:ext cx="822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Intelligence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1" name="Shape 32"/>
          <p:cNvSpPr/>
          <p:nvPr/>
        </p:nvSpPr>
        <p:spPr>
          <a:xfrm>
            <a:off x="8869680" y="4663440"/>
            <a:ext cx="360" cy="1051560"/>
          </a:xfrm>
          <a:prstGeom prst="line">
            <a:avLst/>
          </a:prstGeom>
          <a:ln w="10160">
            <a:solidFill>
              <a:srgbClr val="c9a2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2" name="Shape 33"/>
          <p:cNvSpPr/>
          <p:nvPr/>
        </p:nvSpPr>
        <p:spPr>
          <a:xfrm>
            <a:off x="8458200" y="5532120"/>
            <a:ext cx="822600" cy="365400"/>
          </a:xfrm>
          <a:prstGeom prst="ellipse">
            <a:avLst/>
          </a:prstGeom>
          <a:solidFill>
            <a:srgbClr val="2233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3" name="Text 34"/>
          <p:cNvSpPr/>
          <p:nvPr/>
        </p:nvSpPr>
        <p:spPr>
          <a:xfrm>
            <a:off x="8458200" y="5532120"/>
            <a:ext cx="822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People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4" name="Shape 35"/>
          <p:cNvSpPr/>
          <p:nvPr/>
        </p:nvSpPr>
        <p:spPr>
          <a:xfrm flipH="1">
            <a:off x="7364880" y="4663440"/>
            <a:ext cx="1504800" cy="525600"/>
          </a:xfrm>
          <a:prstGeom prst="line">
            <a:avLst/>
          </a:prstGeom>
          <a:ln w="10160">
            <a:solidFill>
              <a:srgbClr val="c9a2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5" name="Shape 36"/>
          <p:cNvSpPr/>
          <p:nvPr/>
        </p:nvSpPr>
        <p:spPr>
          <a:xfrm>
            <a:off x="6953760" y="5006520"/>
            <a:ext cx="822600" cy="365400"/>
          </a:xfrm>
          <a:prstGeom prst="ellipse">
            <a:avLst/>
          </a:prstGeom>
          <a:solidFill>
            <a:srgbClr val="2233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6" name="Text 37"/>
          <p:cNvSpPr/>
          <p:nvPr/>
        </p:nvSpPr>
        <p:spPr>
          <a:xfrm>
            <a:off x="6953760" y="5006520"/>
            <a:ext cx="822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Capital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7" name="Shape 38"/>
          <p:cNvSpPr/>
          <p:nvPr/>
        </p:nvSpPr>
        <p:spPr>
          <a:xfrm flipH="1" flipV="1">
            <a:off x="7364880" y="4137480"/>
            <a:ext cx="1504800" cy="525960"/>
          </a:xfrm>
          <a:prstGeom prst="line">
            <a:avLst/>
          </a:prstGeom>
          <a:ln w="10160">
            <a:solidFill>
              <a:srgbClr val="c9a2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8" name="Shape 39"/>
          <p:cNvSpPr/>
          <p:nvPr/>
        </p:nvSpPr>
        <p:spPr>
          <a:xfrm>
            <a:off x="6953760" y="3954960"/>
            <a:ext cx="822600" cy="365400"/>
          </a:xfrm>
          <a:prstGeom prst="ellipse">
            <a:avLst/>
          </a:prstGeom>
          <a:solidFill>
            <a:srgbClr val="2233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9" name="Text 40"/>
          <p:cNvSpPr/>
          <p:nvPr/>
        </p:nvSpPr>
        <p:spPr>
          <a:xfrm>
            <a:off x="6953760" y="3954960"/>
            <a:ext cx="822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Projects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0" name="Shape 41"/>
          <p:cNvSpPr/>
          <p:nvPr/>
        </p:nvSpPr>
        <p:spPr>
          <a:xfrm>
            <a:off x="8549640" y="4343400"/>
            <a:ext cx="639720" cy="639720"/>
          </a:xfrm>
          <a:prstGeom prst="ellipse">
            <a:avLst/>
          </a:prstGeom>
          <a:solidFill>
            <a:srgbClr val="c8553d"/>
          </a:solidFill>
          <a:ln w="19050">
            <a:solidFill>
              <a:srgbClr val="c9a2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1" name="Text 42"/>
          <p:cNvSpPr/>
          <p:nvPr/>
        </p:nvSpPr>
        <p:spPr>
          <a:xfrm>
            <a:off x="8549640" y="4343400"/>
            <a:ext cx="63972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OS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2" name="Text 43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16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3" name="Text 44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LIFECYCLE   ·   FOR ENTREPRENEURS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5" name="Text 1"/>
          <p:cNvSpPr/>
          <p:nvPr/>
        </p:nvSpPr>
        <p:spPr>
          <a:xfrm>
            <a:off x="548640" y="868680"/>
            <a:ext cx="10972440" cy="22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8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Entrepreneurs become</a:t>
            </a:r>
            <a:endParaRPr b="0" lang="en-US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8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investment-ready —</a:t>
            </a:r>
            <a:endParaRPr b="0" lang="en-US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8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without leaving the ecosystem.</a:t>
            </a:r>
            <a:endParaRPr b="0" lang="en-US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6" name="Shape 2"/>
          <p:cNvSpPr/>
          <p:nvPr/>
        </p:nvSpPr>
        <p:spPr>
          <a:xfrm>
            <a:off x="640080" y="4572000"/>
            <a:ext cx="13255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7" name="Text 3"/>
          <p:cNvSpPr/>
          <p:nvPr/>
        </p:nvSpPr>
        <p:spPr>
          <a:xfrm>
            <a:off x="640080" y="4663440"/>
            <a:ext cx="1325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8" name="Text 4"/>
          <p:cNvSpPr/>
          <p:nvPr/>
        </p:nvSpPr>
        <p:spPr>
          <a:xfrm>
            <a:off x="640080" y="493776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Accounting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9" name="Text 5"/>
          <p:cNvSpPr/>
          <p:nvPr/>
        </p:nvSpPr>
        <p:spPr>
          <a:xfrm>
            <a:off x="1920240" y="4800600"/>
            <a:ext cx="273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›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0" name="Shape 6"/>
          <p:cNvSpPr/>
          <p:nvPr/>
        </p:nvSpPr>
        <p:spPr>
          <a:xfrm>
            <a:off x="2194560" y="4572000"/>
            <a:ext cx="13255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1" name="Text 7"/>
          <p:cNvSpPr/>
          <p:nvPr/>
        </p:nvSpPr>
        <p:spPr>
          <a:xfrm>
            <a:off x="2194560" y="4663440"/>
            <a:ext cx="1325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2" name="Text 8"/>
          <p:cNvSpPr/>
          <p:nvPr/>
        </p:nvSpPr>
        <p:spPr>
          <a:xfrm>
            <a:off x="2194560" y="493776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Growth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3" name="Text 9"/>
          <p:cNvSpPr/>
          <p:nvPr/>
        </p:nvSpPr>
        <p:spPr>
          <a:xfrm>
            <a:off x="3474720" y="4800600"/>
            <a:ext cx="273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›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4" name="Shape 10"/>
          <p:cNvSpPr/>
          <p:nvPr/>
        </p:nvSpPr>
        <p:spPr>
          <a:xfrm>
            <a:off x="3749040" y="4572000"/>
            <a:ext cx="13255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5" name="Text 11"/>
          <p:cNvSpPr/>
          <p:nvPr/>
        </p:nvSpPr>
        <p:spPr>
          <a:xfrm>
            <a:off x="3749040" y="4663440"/>
            <a:ext cx="1325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6" name="Text 12"/>
          <p:cNvSpPr/>
          <p:nvPr/>
        </p:nvSpPr>
        <p:spPr>
          <a:xfrm>
            <a:off x="3749040" y="493776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Planning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7" name="Text 13"/>
          <p:cNvSpPr/>
          <p:nvPr/>
        </p:nvSpPr>
        <p:spPr>
          <a:xfrm>
            <a:off x="5029200" y="4800600"/>
            <a:ext cx="273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›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8" name="Shape 14"/>
          <p:cNvSpPr/>
          <p:nvPr/>
        </p:nvSpPr>
        <p:spPr>
          <a:xfrm>
            <a:off x="5303520" y="4572000"/>
            <a:ext cx="13255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9" name="Text 15"/>
          <p:cNvSpPr/>
          <p:nvPr/>
        </p:nvSpPr>
        <p:spPr>
          <a:xfrm>
            <a:off x="5303520" y="4663440"/>
            <a:ext cx="1325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0" name="Text 16"/>
          <p:cNvSpPr/>
          <p:nvPr/>
        </p:nvSpPr>
        <p:spPr>
          <a:xfrm>
            <a:off x="5303520" y="493776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Fundraising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1" name="Text 17"/>
          <p:cNvSpPr/>
          <p:nvPr/>
        </p:nvSpPr>
        <p:spPr>
          <a:xfrm>
            <a:off x="6583680" y="4800600"/>
            <a:ext cx="273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›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2" name="Shape 18"/>
          <p:cNvSpPr/>
          <p:nvPr/>
        </p:nvSpPr>
        <p:spPr>
          <a:xfrm>
            <a:off x="6858000" y="4572000"/>
            <a:ext cx="13255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3" name="Text 19"/>
          <p:cNvSpPr/>
          <p:nvPr/>
        </p:nvSpPr>
        <p:spPr>
          <a:xfrm>
            <a:off x="6858000" y="4663440"/>
            <a:ext cx="1325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4" name="Text 20"/>
          <p:cNvSpPr/>
          <p:nvPr/>
        </p:nvSpPr>
        <p:spPr>
          <a:xfrm>
            <a:off x="6858000" y="493776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Debt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5" name="Text 21"/>
          <p:cNvSpPr/>
          <p:nvPr/>
        </p:nvSpPr>
        <p:spPr>
          <a:xfrm>
            <a:off x="8138160" y="4800600"/>
            <a:ext cx="273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›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6" name="Shape 22"/>
          <p:cNvSpPr/>
          <p:nvPr/>
        </p:nvSpPr>
        <p:spPr>
          <a:xfrm>
            <a:off x="8412480" y="4572000"/>
            <a:ext cx="1325520" cy="86832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7" name="Text 23"/>
          <p:cNvSpPr/>
          <p:nvPr/>
        </p:nvSpPr>
        <p:spPr>
          <a:xfrm>
            <a:off x="8412480" y="4663440"/>
            <a:ext cx="1325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06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8" name="Text 24"/>
          <p:cNvSpPr/>
          <p:nvPr/>
        </p:nvSpPr>
        <p:spPr>
          <a:xfrm>
            <a:off x="8412480" y="493776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Equity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9" name="Text 25"/>
          <p:cNvSpPr/>
          <p:nvPr/>
        </p:nvSpPr>
        <p:spPr>
          <a:xfrm>
            <a:off x="9692640" y="4800600"/>
            <a:ext cx="273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›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0" name="Shape 26"/>
          <p:cNvSpPr/>
          <p:nvPr/>
        </p:nvSpPr>
        <p:spPr>
          <a:xfrm>
            <a:off x="9966960" y="4572000"/>
            <a:ext cx="1325520" cy="868320"/>
          </a:xfrm>
          <a:prstGeom prst="roundRect">
            <a:avLst>
              <a:gd name="adj" fmla="val 8421"/>
            </a:avLst>
          </a:prstGeom>
          <a:solidFill>
            <a:srgbClr val="c8553d"/>
          </a:solidFill>
          <a:ln w="12700">
            <a:solidFill>
              <a:srgbClr val="c8553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1" name="Text 27"/>
          <p:cNvSpPr/>
          <p:nvPr/>
        </p:nvSpPr>
        <p:spPr>
          <a:xfrm>
            <a:off x="9966960" y="4663440"/>
            <a:ext cx="13255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3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07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2" name="Text 28"/>
          <p:cNvSpPr/>
          <p:nvPr/>
        </p:nvSpPr>
        <p:spPr>
          <a:xfrm>
            <a:off x="9966960" y="493776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Monitoring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3" name="Text 29"/>
          <p:cNvSpPr/>
          <p:nvPr/>
        </p:nvSpPr>
        <p:spPr>
          <a:xfrm>
            <a:off x="548640" y="571500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4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One ecosystem. One trajectory.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4" name="Text 30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17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5" name="Text 31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FOR INVESTORS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7" name="Text 1"/>
          <p:cNvSpPr/>
          <p:nvPr/>
        </p:nvSpPr>
        <p:spPr>
          <a:xfrm>
            <a:off x="548640" y="868680"/>
            <a:ext cx="10972440" cy="182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6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Investors gain visibility.</a:t>
            </a:r>
            <a:endParaRPr b="0" lang="en-US" sz="4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6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In real time.</a:t>
            </a:r>
            <a:endParaRPr b="0" lang="en-US" sz="4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8" name="Shape 2"/>
          <p:cNvSpPr/>
          <p:nvPr/>
        </p:nvSpPr>
        <p:spPr>
          <a:xfrm>
            <a:off x="548640" y="3200400"/>
            <a:ext cx="2148480" cy="2468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9" name="Shape 3"/>
          <p:cNvSpPr/>
          <p:nvPr/>
        </p:nvSpPr>
        <p:spPr>
          <a:xfrm>
            <a:off x="548640" y="3200400"/>
            <a:ext cx="2148480" cy="54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720" bIns="972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0" name="Text 4"/>
          <p:cNvSpPr/>
          <p:nvPr/>
        </p:nvSpPr>
        <p:spPr>
          <a:xfrm>
            <a:off x="731520" y="33375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01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1" name="Text 5"/>
          <p:cNvSpPr/>
          <p:nvPr/>
        </p:nvSpPr>
        <p:spPr>
          <a:xfrm>
            <a:off x="731520" y="3657600"/>
            <a:ext cx="19198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Monitor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2" name="Text 6"/>
          <p:cNvSpPr/>
          <p:nvPr/>
        </p:nvSpPr>
        <p:spPr>
          <a:xfrm>
            <a:off x="731520" y="4343400"/>
            <a:ext cx="191988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Companies you've backed.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3" name="Shape 7"/>
          <p:cNvSpPr/>
          <p:nvPr/>
        </p:nvSpPr>
        <p:spPr>
          <a:xfrm>
            <a:off x="2834640" y="3200400"/>
            <a:ext cx="2148480" cy="2468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4" name="Shape 8"/>
          <p:cNvSpPr/>
          <p:nvPr/>
        </p:nvSpPr>
        <p:spPr>
          <a:xfrm>
            <a:off x="2834640" y="3200400"/>
            <a:ext cx="2148480" cy="54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720" bIns="972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5" name="Text 9"/>
          <p:cNvSpPr/>
          <p:nvPr/>
        </p:nvSpPr>
        <p:spPr>
          <a:xfrm>
            <a:off x="3017520" y="33375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02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6" name="Text 10"/>
          <p:cNvSpPr/>
          <p:nvPr/>
        </p:nvSpPr>
        <p:spPr>
          <a:xfrm>
            <a:off x="3017520" y="3657600"/>
            <a:ext cx="19198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Track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7" name="Text 11"/>
          <p:cNvSpPr/>
          <p:nvPr/>
        </p:nvSpPr>
        <p:spPr>
          <a:xfrm>
            <a:off x="3017520" y="4343400"/>
            <a:ext cx="191988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Loans, interest and repayments.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8" name="Shape 12"/>
          <p:cNvSpPr/>
          <p:nvPr/>
        </p:nvSpPr>
        <p:spPr>
          <a:xfrm>
            <a:off x="5120640" y="3200400"/>
            <a:ext cx="2148480" cy="2468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9" name="Shape 13"/>
          <p:cNvSpPr/>
          <p:nvPr/>
        </p:nvSpPr>
        <p:spPr>
          <a:xfrm>
            <a:off x="5120640" y="3200400"/>
            <a:ext cx="2148480" cy="54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720" bIns="972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0" name="Text 14"/>
          <p:cNvSpPr/>
          <p:nvPr/>
        </p:nvSpPr>
        <p:spPr>
          <a:xfrm>
            <a:off x="5303520" y="33375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03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1" name="Text 15"/>
          <p:cNvSpPr/>
          <p:nvPr/>
        </p:nvSpPr>
        <p:spPr>
          <a:xfrm>
            <a:off x="5303520" y="3657600"/>
            <a:ext cx="19198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Co-invest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2" name="Text 16"/>
          <p:cNvSpPr/>
          <p:nvPr/>
        </p:nvSpPr>
        <p:spPr>
          <a:xfrm>
            <a:off x="5303520" y="4343400"/>
            <a:ext cx="191988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Participate in SPVs.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3" name="Shape 17"/>
          <p:cNvSpPr/>
          <p:nvPr/>
        </p:nvSpPr>
        <p:spPr>
          <a:xfrm>
            <a:off x="7406640" y="3200400"/>
            <a:ext cx="2148480" cy="2468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4" name="Shape 18"/>
          <p:cNvSpPr/>
          <p:nvPr/>
        </p:nvSpPr>
        <p:spPr>
          <a:xfrm>
            <a:off x="7406640" y="3200400"/>
            <a:ext cx="2148480" cy="54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720" bIns="972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5" name="Text 19"/>
          <p:cNvSpPr/>
          <p:nvPr/>
        </p:nvSpPr>
        <p:spPr>
          <a:xfrm>
            <a:off x="7589520" y="33375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04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6" name="Text 20"/>
          <p:cNvSpPr/>
          <p:nvPr/>
        </p:nvSpPr>
        <p:spPr>
          <a:xfrm>
            <a:off x="7589520" y="3657600"/>
            <a:ext cx="19198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Govern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7" name="Text 21"/>
          <p:cNvSpPr/>
          <p:nvPr/>
        </p:nvSpPr>
        <p:spPr>
          <a:xfrm>
            <a:off x="7589520" y="4343400"/>
            <a:ext cx="191988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Access boards and dataroom.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8" name="Shape 22"/>
          <p:cNvSpPr/>
          <p:nvPr/>
        </p:nvSpPr>
        <p:spPr>
          <a:xfrm>
            <a:off x="9692640" y="3200400"/>
            <a:ext cx="2148480" cy="2468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9" name="Shape 23"/>
          <p:cNvSpPr/>
          <p:nvPr/>
        </p:nvSpPr>
        <p:spPr>
          <a:xfrm>
            <a:off x="9692640" y="3200400"/>
            <a:ext cx="2148480" cy="54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720" bIns="972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0" name="Text 24"/>
          <p:cNvSpPr/>
          <p:nvPr/>
        </p:nvSpPr>
        <p:spPr>
          <a:xfrm>
            <a:off x="9875520" y="33375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400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05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1" name="Text 25"/>
          <p:cNvSpPr/>
          <p:nvPr/>
        </p:nvSpPr>
        <p:spPr>
          <a:xfrm>
            <a:off x="9875520" y="3657600"/>
            <a:ext cx="19198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Follow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2" name="Text 26"/>
          <p:cNvSpPr/>
          <p:nvPr/>
        </p:nvSpPr>
        <p:spPr>
          <a:xfrm>
            <a:off x="9875520" y="4343400"/>
            <a:ext cx="191988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Live performance metrics.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3" name="Text 27"/>
          <p:cNvSpPr/>
          <p:nvPr/>
        </p:nvSpPr>
        <p:spPr>
          <a:xfrm>
            <a:off x="548640" y="594360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4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From quarterly PDF to a live operating picture.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4" name="Text 28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18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5" name="Text 29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FLYWHEEL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7" name="Text 1"/>
          <p:cNvSpPr/>
          <p:nvPr/>
        </p:nvSpPr>
        <p:spPr>
          <a:xfrm>
            <a:off x="548640" y="868680"/>
            <a:ext cx="10972440" cy="182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Every new participant</a:t>
            </a:r>
            <a:endParaRPr b="0" lang="en-US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strengthens the platform.</a:t>
            </a:r>
            <a:endParaRPr b="0" lang="en-US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8" name="Shape 2"/>
          <p:cNvSpPr/>
          <p:nvPr/>
        </p:nvSpPr>
        <p:spPr>
          <a:xfrm>
            <a:off x="4398120" y="2834640"/>
            <a:ext cx="3382920" cy="3382920"/>
          </a:xfrm>
          <a:prstGeom prst="ellipse">
            <a:avLst/>
          </a:prstGeom>
          <a:solidFill>
            <a:srgbClr val="ffffff"/>
          </a:solidFill>
          <a:ln w="635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9" name="Shape 3"/>
          <p:cNvSpPr/>
          <p:nvPr/>
        </p:nvSpPr>
        <p:spPr>
          <a:xfrm>
            <a:off x="5175360" y="3611880"/>
            <a:ext cx="1828440" cy="1828440"/>
          </a:xfrm>
          <a:prstGeom prst="ellipse">
            <a:avLst/>
          </a:prstGeom>
          <a:solidFill>
            <a:srgbClr val="f6f4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0" name="Text 4"/>
          <p:cNvSpPr/>
          <p:nvPr/>
        </p:nvSpPr>
        <p:spPr>
          <a:xfrm>
            <a:off x="5083920" y="4206240"/>
            <a:ext cx="201132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pc="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ECOSYSTEM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pc="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EFFECT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1" name="Shape 5"/>
          <p:cNvSpPr/>
          <p:nvPr/>
        </p:nvSpPr>
        <p:spPr>
          <a:xfrm>
            <a:off x="6007680" y="3209400"/>
            <a:ext cx="164160" cy="164160"/>
          </a:xfrm>
          <a:prstGeom prst="ellipse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2" name="Text 6"/>
          <p:cNvSpPr/>
          <p:nvPr/>
        </p:nvSpPr>
        <p:spPr>
          <a:xfrm>
            <a:off x="4901040" y="246888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More companies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3" name="Shape 7"/>
          <p:cNvSpPr/>
          <p:nvPr/>
        </p:nvSpPr>
        <p:spPr>
          <a:xfrm>
            <a:off x="7076520" y="3826800"/>
            <a:ext cx="164160" cy="164160"/>
          </a:xfrm>
          <a:prstGeom prst="ellipse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4" name="Text 8"/>
          <p:cNvSpPr/>
          <p:nvPr/>
        </p:nvSpPr>
        <p:spPr>
          <a:xfrm>
            <a:off x="6405840" y="352044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More opportunities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5" name="Shape 9"/>
          <p:cNvSpPr/>
          <p:nvPr/>
        </p:nvSpPr>
        <p:spPr>
          <a:xfrm>
            <a:off x="7076520" y="5061240"/>
            <a:ext cx="164160" cy="164160"/>
          </a:xfrm>
          <a:prstGeom prst="ellipse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6" name="Text 10"/>
          <p:cNvSpPr/>
          <p:nvPr/>
        </p:nvSpPr>
        <p:spPr>
          <a:xfrm>
            <a:off x="6405840" y="525780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More investors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7" name="Shape 11"/>
          <p:cNvSpPr/>
          <p:nvPr/>
        </p:nvSpPr>
        <p:spPr>
          <a:xfrm>
            <a:off x="6007680" y="5678280"/>
            <a:ext cx="164160" cy="164160"/>
          </a:xfrm>
          <a:prstGeom prst="ellipse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8" name="Text 12"/>
          <p:cNvSpPr/>
          <p:nvPr/>
        </p:nvSpPr>
        <p:spPr>
          <a:xfrm>
            <a:off x="4901040" y="626364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More experts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9" name="Shape 13"/>
          <p:cNvSpPr/>
          <p:nvPr/>
        </p:nvSpPr>
        <p:spPr>
          <a:xfrm>
            <a:off x="4938480" y="5061240"/>
            <a:ext cx="164160" cy="164160"/>
          </a:xfrm>
          <a:prstGeom prst="ellipse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0" name="Text 14"/>
          <p:cNvSpPr/>
          <p:nvPr/>
        </p:nvSpPr>
        <p:spPr>
          <a:xfrm>
            <a:off x="3396600" y="539496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More data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1" name="Shape 15"/>
          <p:cNvSpPr/>
          <p:nvPr/>
        </p:nvSpPr>
        <p:spPr>
          <a:xfrm>
            <a:off x="4938480" y="3826800"/>
            <a:ext cx="164160" cy="164160"/>
          </a:xfrm>
          <a:prstGeom prst="ellipse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2" name="Text 16"/>
          <p:cNvSpPr/>
          <p:nvPr/>
        </p:nvSpPr>
        <p:spPr>
          <a:xfrm>
            <a:off x="3396600" y="333756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Better AI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3" name="Text 17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19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4" name="Text 18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THE PROBLEM   ·   01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1"/>
          <p:cNvSpPr/>
          <p:nvPr/>
        </p:nvSpPr>
        <p:spPr>
          <a:xfrm>
            <a:off x="548640" y="868680"/>
            <a:ext cx="7314840" cy="182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95000"/>
              </a:lnSpc>
              <a:tabLst>
                <a:tab algn="l" pos="0"/>
              </a:tabLst>
            </a:pPr>
            <a:r>
              <a:rPr b="1" lang="en-US" sz="6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The problem</a:t>
            </a:r>
            <a:endParaRPr b="0" lang="en-US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5000"/>
              </a:lnSpc>
              <a:tabLst>
                <a:tab algn="l" pos="0"/>
              </a:tabLst>
            </a:pPr>
            <a:r>
              <a:rPr b="1" lang="en-US" sz="6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never changed.</a:t>
            </a:r>
            <a:endParaRPr b="0" lang="en-US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"/>
          <p:cNvSpPr/>
          <p:nvPr/>
        </p:nvSpPr>
        <p:spPr>
          <a:xfrm>
            <a:off x="548640" y="2697480"/>
            <a:ext cx="7314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8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For 40 years, entrepreneurs have struggled with the same things.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Shape 3"/>
          <p:cNvSpPr/>
          <p:nvPr/>
        </p:nvSpPr>
        <p:spPr>
          <a:xfrm>
            <a:off x="548640" y="3684960"/>
            <a:ext cx="164160" cy="36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4"/>
          <p:cNvSpPr/>
          <p:nvPr/>
        </p:nvSpPr>
        <p:spPr>
          <a:xfrm>
            <a:off x="868680" y="3520440"/>
            <a:ext cx="3291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Too many systems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5"/>
          <p:cNvSpPr/>
          <p:nvPr/>
        </p:nvSpPr>
        <p:spPr>
          <a:xfrm>
            <a:off x="4206240" y="3520440"/>
            <a:ext cx="3840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Disconnected tools, duplicated data.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Shape 6"/>
          <p:cNvSpPr/>
          <p:nvPr/>
        </p:nvSpPr>
        <p:spPr>
          <a:xfrm>
            <a:off x="548640" y="4187880"/>
            <a:ext cx="164160" cy="36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Text 7"/>
          <p:cNvSpPr/>
          <p:nvPr/>
        </p:nvSpPr>
        <p:spPr>
          <a:xfrm>
            <a:off x="868680" y="4023360"/>
            <a:ext cx="3291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Too many advisors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8"/>
          <p:cNvSpPr/>
          <p:nvPr/>
        </p:nvSpPr>
        <p:spPr>
          <a:xfrm>
            <a:off x="4206240" y="4023360"/>
            <a:ext cx="3840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Each owning a slice, no one the whole.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9"/>
          <p:cNvSpPr/>
          <p:nvPr/>
        </p:nvSpPr>
        <p:spPr>
          <a:xfrm>
            <a:off x="548640" y="4690800"/>
            <a:ext cx="164160" cy="36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10"/>
          <p:cNvSpPr/>
          <p:nvPr/>
        </p:nvSpPr>
        <p:spPr>
          <a:xfrm>
            <a:off x="868680" y="4526280"/>
            <a:ext cx="3291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Too many specialists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11"/>
          <p:cNvSpPr/>
          <p:nvPr/>
        </p:nvSpPr>
        <p:spPr>
          <a:xfrm>
            <a:off x="4206240" y="4526280"/>
            <a:ext cx="3840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Fragmented knowledge, slow decisions.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12"/>
          <p:cNvSpPr/>
          <p:nvPr/>
        </p:nvSpPr>
        <p:spPr>
          <a:xfrm>
            <a:off x="548640" y="5193720"/>
            <a:ext cx="164160" cy="36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3"/>
          <p:cNvSpPr/>
          <p:nvPr/>
        </p:nvSpPr>
        <p:spPr>
          <a:xfrm>
            <a:off x="868680" y="5029200"/>
            <a:ext cx="3291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Too little visibility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4"/>
          <p:cNvSpPr/>
          <p:nvPr/>
        </p:nvSpPr>
        <p:spPr>
          <a:xfrm>
            <a:off x="4206240" y="5029200"/>
            <a:ext cx="3840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Numbers arrive late, context is lost.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5"/>
          <p:cNvSpPr/>
          <p:nvPr/>
        </p:nvSpPr>
        <p:spPr>
          <a:xfrm>
            <a:off x="548640" y="5696640"/>
            <a:ext cx="164160" cy="36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6"/>
          <p:cNvSpPr/>
          <p:nvPr/>
        </p:nvSpPr>
        <p:spPr>
          <a:xfrm>
            <a:off x="868680" y="5532120"/>
            <a:ext cx="32914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Too little capital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7"/>
          <p:cNvSpPr/>
          <p:nvPr/>
        </p:nvSpPr>
        <p:spPr>
          <a:xfrm>
            <a:off x="4206240" y="5532120"/>
            <a:ext cx="3840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Growth waits for the next round.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8"/>
          <p:cNvSpPr/>
          <p:nvPr/>
        </p:nvSpPr>
        <p:spPr>
          <a:xfrm>
            <a:off x="8503920" y="868680"/>
            <a:ext cx="3108600" cy="512028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9"/>
          <p:cNvSpPr/>
          <p:nvPr/>
        </p:nvSpPr>
        <p:spPr>
          <a:xfrm>
            <a:off x="8732520" y="1143000"/>
            <a:ext cx="2697120" cy="20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8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Large enterprises solve this with staff functions.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8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Smaller companies cannot.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Shape 20"/>
          <p:cNvSpPr/>
          <p:nvPr/>
        </p:nvSpPr>
        <p:spPr>
          <a:xfrm>
            <a:off x="8732520" y="3383280"/>
            <a:ext cx="365400" cy="3636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 21"/>
          <p:cNvSpPr/>
          <p:nvPr/>
        </p:nvSpPr>
        <p:spPr>
          <a:xfrm>
            <a:off x="8732520" y="3520440"/>
            <a:ext cx="2697120" cy="21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500" strike="noStrike" u="none">
                <a:solidFill>
                  <a:srgbClr val="d7d2c5"/>
                </a:solidFill>
                <a:effectLst/>
                <a:uFillTx/>
                <a:latin typeface="Calibri"/>
                <a:ea typeface="Calibri"/>
              </a:rPr>
              <a:t>How do you give smaller companies access to the same capabilities?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22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02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3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Shape 0"/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solidFill>
            <a:srgbClr val="0b0f1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6" name="Shape 1"/>
          <p:cNvSpPr/>
          <p:nvPr/>
        </p:nvSpPr>
        <p:spPr>
          <a:xfrm>
            <a:off x="0" y="0"/>
            <a:ext cx="12188520" cy="9108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7" name="Text 2"/>
          <p:cNvSpPr/>
          <p:nvPr/>
        </p:nvSpPr>
        <p:spPr>
          <a:xfrm>
            <a:off x="548640" y="64008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THE NEXT 10 YEARS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8" name="Text 3"/>
          <p:cNvSpPr/>
          <p:nvPr/>
        </p:nvSpPr>
        <p:spPr>
          <a:xfrm>
            <a:off x="548640" y="1188720"/>
            <a:ext cx="109724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4400" strike="noStrike" u="none">
                <a:solidFill>
                  <a:srgbClr val="bfbbb0"/>
                </a:solidFill>
                <a:effectLst/>
                <a:uFillTx/>
                <a:latin typeface="Georgia"/>
                <a:ea typeface="Georgia"/>
              </a:rPr>
              <a:t>The future is not software.</a:t>
            </a:r>
            <a:endParaRPr b="0" lang="en-US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9" name="Text 4"/>
          <p:cNvSpPr/>
          <p:nvPr/>
        </p:nvSpPr>
        <p:spPr>
          <a:xfrm>
            <a:off x="548640" y="2286000"/>
            <a:ext cx="10972440" cy="146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1" lang="en-US" sz="64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Human expertise + Shared data + AI.</a:t>
            </a:r>
            <a:endParaRPr b="0" lang="en-US" sz="6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0" name="Text 5"/>
          <p:cNvSpPr/>
          <p:nvPr/>
        </p:nvSpPr>
        <p:spPr>
          <a:xfrm>
            <a:off x="548640" y="4023360"/>
            <a:ext cx="10972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200" strike="noStrike" u="none">
                <a:solidFill>
                  <a:srgbClr val="d7d2c5"/>
                </a:solidFill>
                <a:effectLst/>
                <a:uFillTx/>
                <a:latin typeface="Georgia"/>
                <a:ea typeface="Georgia"/>
              </a:rPr>
              <a:t>Cooach OS is built to combine all three.</a:t>
            </a:r>
            <a:endParaRPr b="0" lang="en-US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1" name="Shape 6"/>
          <p:cNvSpPr/>
          <p:nvPr/>
        </p:nvSpPr>
        <p:spPr>
          <a:xfrm>
            <a:off x="548640" y="5120640"/>
            <a:ext cx="456840" cy="45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" bIns="72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2" name="Text 7"/>
          <p:cNvSpPr/>
          <p:nvPr/>
        </p:nvSpPr>
        <p:spPr>
          <a:xfrm>
            <a:off x="548640" y="5303520"/>
            <a:ext cx="109724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Connecting investors and builders.</a:t>
            </a:r>
            <a:endParaRPr b="0" lang="en-US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3" name="Text 8"/>
          <p:cNvSpPr/>
          <p:nvPr/>
        </p:nvSpPr>
        <p:spPr>
          <a:xfrm>
            <a:off x="548640" y="598932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200" strike="noStrike" u="none">
                <a:solidFill>
                  <a:srgbClr val="8c92a1"/>
                </a:solidFill>
                <a:effectLst/>
                <a:uFillTx/>
                <a:latin typeface="Georgia"/>
                <a:ea typeface="Georgia"/>
              </a:rPr>
              <a:t>— from Sweden and Spain into a connected network of companies, investors, advisors and opportunities.</a:t>
            </a:r>
            <a:endParaRPr b="0" lang="en-US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4" name="Text 9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8c92a1"/>
                </a:solidFill>
                <a:effectLst/>
                <a:uFillTx/>
                <a:latin typeface="Calibri"/>
                <a:ea typeface="Calibri"/>
              </a:rPr>
              <a:t>20 / 20</a:t>
            </a:r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THE JOURNEY   ·   1980s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48640" y="868680"/>
            <a:ext cx="6400440" cy="20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95000"/>
              </a:lnSpc>
              <a:tabLst>
                <a:tab algn="l" pos="0"/>
              </a:tabLst>
            </a:pPr>
            <a:r>
              <a:rPr b="1" lang="en-US" sz="64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From paper</a:t>
            </a:r>
            <a:endParaRPr b="0" lang="en-US" sz="6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5000"/>
              </a:lnSpc>
              <a:tabLst>
                <a:tab algn="l" pos="0"/>
              </a:tabLst>
            </a:pPr>
            <a:r>
              <a:rPr b="1" lang="en-US" sz="64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to pattern.</a:t>
            </a:r>
            <a:endParaRPr b="0" lang="en-US" sz="6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48640" y="2926080"/>
            <a:ext cx="640044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7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Manual bookkeeping. Monthly closings done by hand.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7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The fascination with creating order from complexity began long before software existed.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Shape 3"/>
          <p:cNvSpPr/>
          <p:nvPr/>
        </p:nvSpPr>
        <p:spPr>
          <a:xfrm>
            <a:off x="7315200" y="1005840"/>
            <a:ext cx="2011320" cy="4937400"/>
          </a:xfrm>
          <a:prstGeom prst="rect">
            <a:avLst/>
          </a:prstGeom>
          <a:solidFill>
            <a:srgbClr val="efe9dc"/>
          </a:solidFill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7452360" y="128016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Shape 5"/>
          <p:cNvSpPr/>
          <p:nvPr/>
        </p:nvSpPr>
        <p:spPr>
          <a:xfrm>
            <a:off x="7452360" y="148104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7452360" y="168228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Shape 7"/>
          <p:cNvSpPr/>
          <p:nvPr/>
        </p:nvSpPr>
        <p:spPr>
          <a:xfrm>
            <a:off x="7452360" y="188352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7452360" y="208476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Shape 9"/>
          <p:cNvSpPr/>
          <p:nvPr/>
        </p:nvSpPr>
        <p:spPr>
          <a:xfrm>
            <a:off x="7452360" y="228600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452360" y="248688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Shape 11"/>
          <p:cNvSpPr/>
          <p:nvPr/>
        </p:nvSpPr>
        <p:spPr>
          <a:xfrm>
            <a:off x="7452360" y="268812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7452360" y="288936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Shape 13"/>
          <p:cNvSpPr/>
          <p:nvPr/>
        </p:nvSpPr>
        <p:spPr>
          <a:xfrm>
            <a:off x="7452360" y="309060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7452360" y="329184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7452360" y="349272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452360" y="369396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7452360" y="389520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7452360" y="409644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7452360" y="429768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452360" y="449856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7452360" y="469980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7452360" y="490104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7452360" y="510228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452360" y="530352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7452360" y="5504400"/>
            <a:ext cx="1737360" cy="360"/>
          </a:xfrm>
          <a:prstGeom prst="line">
            <a:avLst/>
          </a:prstGeom>
          <a:ln w="6350">
            <a:solidFill>
              <a:srgbClr val="c8c0a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8595360" y="1143000"/>
            <a:ext cx="360" cy="4663440"/>
          </a:xfrm>
          <a:prstGeom prst="line">
            <a:avLst/>
          </a:prstGeom>
          <a:ln w="10160">
            <a:solidFill>
              <a:srgbClr val="c8553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Text 27"/>
          <p:cNvSpPr/>
          <p:nvPr/>
        </p:nvSpPr>
        <p:spPr>
          <a:xfrm>
            <a:off x="9464040" y="3017520"/>
            <a:ext cx="5482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→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10012680" y="1005840"/>
            <a:ext cx="1737000" cy="4937400"/>
          </a:xfrm>
          <a:prstGeom prst="rect">
            <a:avLst/>
          </a:prstGeom>
          <a:solidFill>
            <a:srgbClr val="ffffff"/>
          </a:solidFill>
          <a:ln w="635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10012680" y="125244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Shape 30"/>
          <p:cNvSpPr/>
          <p:nvPr/>
        </p:nvSpPr>
        <p:spPr>
          <a:xfrm>
            <a:off x="10012680" y="149040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Shape 31"/>
          <p:cNvSpPr/>
          <p:nvPr/>
        </p:nvSpPr>
        <p:spPr>
          <a:xfrm>
            <a:off x="10012680" y="172800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10012680" y="196596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Shape 33"/>
          <p:cNvSpPr/>
          <p:nvPr/>
        </p:nvSpPr>
        <p:spPr>
          <a:xfrm>
            <a:off x="10012680" y="220356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Shape 34"/>
          <p:cNvSpPr/>
          <p:nvPr/>
        </p:nvSpPr>
        <p:spPr>
          <a:xfrm>
            <a:off x="10012680" y="244116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Shape 35"/>
          <p:cNvSpPr/>
          <p:nvPr/>
        </p:nvSpPr>
        <p:spPr>
          <a:xfrm>
            <a:off x="10012680" y="267912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Shape 36"/>
          <p:cNvSpPr/>
          <p:nvPr/>
        </p:nvSpPr>
        <p:spPr>
          <a:xfrm>
            <a:off x="10012680" y="291672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Shape 37"/>
          <p:cNvSpPr/>
          <p:nvPr/>
        </p:nvSpPr>
        <p:spPr>
          <a:xfrm>
            <a:off x="10012680" y="315468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Shape 38"/>
          <p:cNvSpPr/>
          <p:nvPr/>
        </p:nvSpPr>
        <p:spPr>
          <a:xfrm>
            <a:off x="10012680" y="339228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39"/>
          <p:cNvSpPr/>
          <p:nvPr/>
        </p:nvSpPr>
        <p:spPr>
          <a:xfrm>
            <a:off x="10012680" y="362988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Shape 40"/>
          <p:cNvSpPr/>
          <p:nvPr/>
        </p:nvSpPr>
        <p:spPr>
          <a:xfrm>
            <a:off x="10012680" y="386784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41"/>
          <p:cNvSpPr/>
          <p:nvPr/>
        </p:nvSpPr>
        <p:spPr>
          <a:xfrm>
            <a:off x="10012680" y="410544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Shape 42"/>
          <p:cNvSpPr/>
          <p:nvPr/>
        </p:nvSpPr>
        <p:spPr>
          <a:xfrm>
            <a:off x="10012680" y="434340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43"/>
          <p:cNvSpPr/>
          <p:nvPr/>
        </p:nvSpPr>
        <p:spPr>
          <a:xfrm>
            <a:off x="10012680" y="458100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Shape 44"/>
          <p:cNvSpPr/>
          <p:nvPr/>
        </p:nvSpPr>
        <p:spPr>
          <a:xfrm>
            <a:off x="10012680" y="481860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45"/>
          <p:cNvSpPr/>
          <p:nvPr/>
        </p:nvSpPr>
        <p:spPr>
          <a:xfrm>
            <a:off x="10012680" y="505656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Shape 46"/>
          <p:cNvSpPr/>
          <p:nvPr/>
        </p:nvSpPr>
        <p:spPr>
          <a:xfrm>
            <a:off x="10012680" y="529416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47"/>
          <p:cNvSpPr/>
          <p:nvPr/>
        </p:nvSpPr>
        <p:spPr>
          <a:xfrm>
            <a:off x="10012680" y="553212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Shape 48"/>
          <p:cNvSpPr/>
          <p:nvPr/>
        </p:nvSpPr>
        <p:spPr>
          <a:xfrm>
            <a:off x="10012680" y="5769720"/>
            <a:ext cx="1737360" cy="3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49"/>
          <p:cNvSpPr/>
          <p:nvPr/>
        </p:nvSpPr>
        <p:spPr>
          <a:xfrm>
            <a:off x="10446840" y="1005840"/>
            <a:ext cx="360" cy="49377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Shape 50"/>
          <p:cNvSpPr/>
          <p:nvPr/>
        </p:nvSpPr>
        <p:spPr>
          <a:xfrm>
            <a:off x="10881360" y="1005840"/>
            <a:ext cx="360" cy="49377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51"/>
          <p:cNvSpPr/>
          <p:nvPr/>
        </p:nvSpPr>
        <p:spPr>
          <a:xfrm>
            <a:off x="11315520" y="1005840"/>
            <a:ext cx="360" cy="49377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Shape 52"/>
          <p:cNvSpPr/>
          <p:nvPr/>
        </p:nvSpPr>
        <p:spPr>
          <a:xfrm>
            <a:off x="11750040" y="1005840"/>
            <a:ext cx="360" cy="4937760"/>
          </a:xfrm>
          <a:prstGeom prst="line">
            <a:avLst/>
          </a:prstGeom>
          <a:ln w="508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Shape 53"/>
          <p:cNvSpPr/>
          <p:nvPr/>
        </p:nvSpPr>
        <p:spPr>
          <a:xfrm>
            <a:off x="10012680" y="1005840"/>
            <a:ext cx="1737000" cy="24660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 54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03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55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AUDIT · FINANCE · ENTREPRENEURSHIP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 1"/>
          <p:cNvSpPr/>
          <p:nvPr/>
        </p:nvSpPr>
        <p:spPr>
          <a:xfrm>
            <a:off x="548640" y="868680"/>
            <a:ext cx="109724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4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A timeline of conviction.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Shape 2"/>
          <p:cNvSpPr/>
          <p:nvPr/>
        </p:nvSpPr>
        <p:spPr>
          <a:xfrm>
            <a:off x="640080" y="4206240"/>
            <a:ext cx="10972800" cy="360"/>
          </a:xfrm>
          <a:prstGeom prst="line">
            <a:avLst/>
          </a:prstGeom>
          <a:ln w="19050">
            <a:solidFill>
              <a:srgbClr val="1b2a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Shape 3"/>
          <p:cNvSpPr/>
          <p:nvPr/>
        </p:nvSpPr>
        <p:spPr>
          <a:xfrm>
            <a:off x="539640" y="4105800"/>
            <a:ext cx="200880" cy="200880"/>
          </a:xfrm>
          <a:prstGeom prst="ellipse">
            <a:avLst/>
          </a:prstGeom>
          <a:solidFill>
            <a:srgbClr val="1b2a41"/>
          </a:solidFill>
          <a:ln w="254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5" name="Shape 4"/>
          <p:cNvSpPr/>
          <p:nvPr/>
        </p:nvSpPr>
        <p:spPr>
          <a:xfrm flipV="1">
            <a:off x="640080" y="3593520"/>
            <a:ext cx="360" cy="502920"/>
          </a:xfrm>
          <a:prstGeom prst="line">
            <a:avLst/>
          </a:prstGeom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Text 5"/>
          <p:cNvSpPr/>
          <p:nvPr/>
        </p:nvSpPr>
        <p:spPr>
          <a:xfrm>
            <a:off x="-182880" y="3063240"/>
            <a:ext cx="16455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99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1989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Text 6"/>
          <p:cNvSpPr/>
          <p:nvPr/>
        </p:nvSpPr>
        <p:spPr>
          <a:xfrm>
            <a:off x="-274320" y="3337560"/>
            <a:ext cx="1828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PwC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Shape 7"/>
          <p:cNvSpPr/>
          <p:nvPr/>
        </p:nvSpPr>
        <p:spPr>
          <a:xfrm>
            <a:off x="1911240" y="4105800"/>
            <a:ext cx="200880" cy="200880"/>
          </a:xfrm>
          <a:prstGeom prst="ellipse">
            <a:avLst/>
          </a:prstGeom>
          <a:solidFill>
            <a:srgbClr val="1b2a41"/>
          </a:solidFill>
          <a:ln w="254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9" name="Shape 8"/>
          <p:cNvSpPr/>
          <p:nvPr/>
        </p:nvSpPr>
        <p:spPr>
          <a:xfrm>
            <a:off x="2011680" y="4315680"/>
            <a:ext cx="360" cy="502920"/>
          </a:xfrm>
          <a:prstGeom prst="line">
            <a:avLst/>
          </a:prstGeom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Text 9"/>
          <p:cNvSpPr/>
          <p:nvPr/>
        </p:nvSpPr>
        <p:spPr>
          <a:xfrm>
            <a:off x="1188720" y="4846320"/>
            <a:ext cx="16455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99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1993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Text 10"/>
          <p:cNvSpPr/>
          <p:nvPr/>
        </p:nvSpPr>
        <p:spPr>
          <a:xfrm>
            <a:off x="1097280" y="5120640"/>
            <a:ext cx="1828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Germany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Shape 11"/>
          <p:cNvSpPr/>
          <p:nvPr/>
        </p:nvSpPr>
        <p:spPr>
          <a:xfrm>
            <a:off x="3282840" y="4105800"/>
            <a:ext cx="200880" cy="200880"/>
          </a:xfrm>
          <a:prstGeom prst="ellipse">
            <a:avLst/>
          </a:prstGeom>
          <a:solidFill>
            <a:srgbClr val="1b2a41"/>
          </a:solidFill>
          <a:ln w="254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3" name="Shape 12"/>
          <p:cNvSpPr/>
          <p:nvPr/>
        </p:nvSpPr>
        <p:spPr>
          <a:xfrm flipV="1">
            <a:off x="3383280" y="3593520"/>
            <a:ext cx="360" cy="502920"/>
          </a:xfrm>
          <a:prstGeom prst="line">
            <a:avLst/>
          </a:prstGeom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 13"/>
          <p:cNvSpPr/>
          <p:nvPr/>
        </p:nvSpPr>
        <p:spPr>
          <a:xfrm>
            <a:off x="2560320" y="3063240"/>
            <a:ext cx="16455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99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1995–00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 14"/>
          <p:cNvSpPr/>
          <p:nvPr/>
        </p:nvSpPr>
        <p:spPr>
          <a:xfrm>
            <a:off x="2468880" y="3337560"/>
            <a:ext cx="1828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Baltics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Shape 15"/>
          <p:cNvSpPr/>
          <p:nvPr/>
        </p:nvSpPr>
        <p:spPr>
          <a:xfrm>
            <a:off x="4654440" y="4105800"/>
            <a:ext cx="200880" cy="200880"/>
          </a:xfrm>
          <a:prstGeom prst="ellipse">
            <a:avLst/>
          </a:prstGeom>
          <a:solidFill>
            <a:srgbClr val="1b2a41"/>
          </a:solidFill>
          <a:ln w="254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Shape 16"/>
          <p:cNvSpPr/>
          <p:nvPr/>
        </p:nvSpPr>
        <p:spPr>
          <a:xfrm>
            <a:off x="4754880" y="4315680"/>
            <a:ext cx="360" cy="502920"/>
          </a:xfrm>
          <a:prstGeom prst="line">
            <a:avLst/>
          </a:prstGeom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Text 17"/>
          <p:cNvSpPr/>
          <p:nvPr/>
        </p:nvSpPr>
        <p:spPr>
          <a:xfrm>
            <a:off x="3931920" y="4846320"/>
            <a:ext cx="16455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99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2000–06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Text 18"/>
          <p:cNvSpPr/>
          <p:nvPr/>
        </p:nvSpPr>
        <p:spPr>
          <a:xfrm>
            <a:off x="3840480" y="5120640"/>
            <a:ext cx="1828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Partner &amp; CEO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Shape 19"/>
          <p:cNvSpPr/>
          <p:nvPr/>
        </p:nvSpPr>
        <p:spPr>
          <a:xfrm>
            <a:off x="6026040" y="4105800"/>
            <a:ext cx="200880" cy="200880"/>
          </a:xfrm>
          <a:prstGeom prst="ellipse">
            <a:avLst/>
          </a:prstGeom>
          <a:solidFill>
            <a:srgbClr val="1b2a41"/>
          </a:solidFill>
          <a:ln w="254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1" name="Shape 20"/>
          <p:cNvSpPr/>
          <p:nvPr/>
        </p:nvSpPr>
        <p:spPr>
          <a:xfrm flipV="1">
            <a:off x="6126480" y="3593520"/>
            <a:ext cx="360" cy="502920"/>
          </a:xfrm>
          <a:prstGeom prst="line">
            <a:avLst/>
          </a:prstGeom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Text 21"/>
          <p:cNvSpPr/>
          <p:nvPr/>
        </p:nvSpPr>
        <p:spPr>
          <a:xfrm>
            <a:off x="5303520" y="3063240"/>
            <a:ext cx="16455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99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2008–16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Text 22"/>
          <p:cNvSpPr/>
          <p:nvPr/>
        </p:nvSpPr>
        <p:spPr>
          <a:xfrm>
            <a:off x="5212080" y="3337560"/>
            <a:ext cx="1828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Moretime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Shape 23"/>
          <p:cNvSpPr/>
          <p:nvPr/>
        </p:nvSpPr>
        <p:spPr>
          <a:xfrm>
            <a:off x="7397640" y="4105800"/>
            <a:ext cx="200880" cy="200880"/>
          </a:xfrm>
          <a:prstGeom prst="ellipse">
            <a:avLst/>
          </a:prstGeom>
          <a:solidFill>
            <a:srgbClr val="1b2a41"/>
          </a:solidFill>
          <a:ln w="254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5" name="Shape 24"/>
          <p:cNvSpPr/>
          <p:nvPr/>
        </p:nvSpPr>
        <p:spPr>
          <a:xfrm>
            <a:off x="7498080" y="4315680"/>
            <a:ext cx="360" cy="502920"/>
          </a:xfrm>
          <a:prstGeom prst="line">
            <a:avLst/>
          </a:prstGeom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Text 25"/>
          <p:cNvSpPr/>
          <p:nvPr/>
        </p:nvSpPr>
        <p:spPr>
          <a:xfrm>
            <a:off x="6675120" y="4846320"/>
            <a:ext cx="16455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99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2017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26"/>
          <p:cNvSpPr/>
          <p:nvPr/>
        </p:nvSpPr>
        <p:spPr>
          <a:xfrm>
            <a:off x="6583680" y="5120640"/>
            <a:ext cx="1828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Shape 27"/>
          <p:cNvSpPr/>
          <p:nvPr/>
        </p:nvSpPr>
        <p:spPr>
          <a:xfrm>
            <a:off x="8769240" y="4105800"/>
            <a:ext cx="200880" cy="200880"/>
          </a:xfrm>
          <a:prstGeom prst="ellipse">
            <a:avLst/>
          </a:prstGeom>
          <a:solidFill>
            <a:srgbClr val="1b2a41"/>
          </a:solidFill>
          <a:ln w="254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9" name="Shape 28"/>
          <p:cNvSpPr/>
          <p:nvPr/>
        </p:nvSpPr>
        <p:spPr>
          <a:xfrm flipV="1">
            <a:off x="8869680" y="3593520"/>
            <a:ext cx="360" cy="502920"/>
          </a:xfrm>
          <a:prstGeom prst="line">
            <a:avLst/>
          </a:prstGeom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 29"/>
          <p:cNvSpPr/>
          <p:nvPr/>
        </p:nvSpPr>
        <p:spPr>
          <a:xfrm>
            <a:off x="8046720" y="3063240"/>
            <a:ext cx="16455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99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2021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 30"/>
          <p:cNvSpPr/>
          <p:nvPr/>
        </p:nvSpPr>
        <p:spPr>
          <a:xfrm>
            <a:off x="7955280" y="3337560"/>
            <a:ext cx="1828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Growth as a Service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Shape 31"/>
          <p:cNvSpPr/>
          <p:nvPr/>
        </p:nvSpPr>
        <p:spPr>
          <a:xfrm>
            <a:off x="10140840" y="4105800"/>
            <a:ext cx="200880" cy="200880"/>
          </a:xfrm>
          <a:prstGeom prst="ellipse">
            <a:avLst/>
          </a:prstGeom>
          <a:solidFill>
            <a:srgbClr val="1b2a41"/>
          </a:solidFill>
          <a:ln w="254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Shape 32"/>
          <p:cNvSpPr/>
          <p:nvPr/>
        </p:nvSpPr>
        <p:spPr>
          <a:xfrm>
            <a:off x="10241280" y="4315680"/>
            <a:ext cx="360" cy="502920"/>
          </a:xfrm>
          <a:prstGeom prst="line">
            <a:avLst/>
          </a:prstGeom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Text 33"/>
          <p:cNvSpPr/>
          <p:nvPr/>
        </p:nvSpPr>
        <p:spPr>
          <a:xfrm>
            <a:off x="9418320" y="4846320"/>
            <a:ext cx="16455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99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2023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Text 34"/>
          <p:cNvSpPr/>
          <p:nvPr/>
        </p:nvSpPr>
        <p:spPr>
          <a:xfrm>
            <a:off x="9326880" y="5120640"/>
            <a:ext cx="1828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Investments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Shape 35"/>
          <p:cNvSpPr/>
          <p:nvPr/>
        </p:nvSpPr>
        <p:spPr>
          <a:xfrm>
            <a:off x="11512440" y="4105800"/>
            <a:ext cx="200880" cy="200880"/>
          </a:xfrm>
          <a:prstGeom prst="ellipse">
            <a:avLst/>
          </a:prstGeom>
          <a:solidFill>
            <a:srgbClr val="c8553d"/>
          </a:solidFill>
          <a:ln w="254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Shape 36"/>
          <p:cNvSpPr/>
          <p:nvPr/>
        </p:nvSpPr>
        <p:spPr>
          <a:xfrm flipV="1">
            <a:off x="11612880" y="3593520"/>
            <a:ext cx="360" cy="502920"/>
          </a:xfrm>
          <a:prstGeom prst="line">
            <a:avLst/>
          </a:prstGeom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Text 37"/>
          <p:cNvSpPr/>
          <p:nvPr/>
        </p:nvSpPr>
        <p:spPr>
          <a:xfrm>
            <a:off x="10789920" y="3063240"/>
            <a:ext cx="16455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pc="99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2026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Text 38"/>
          <p:cNvSpPr/>
          <p:nvPr/>
        </p:nvSpPr>
        <p:spPr>
          <a:xfrm>
            <a:off x="10698480" y="3337560"/>
            <a:ext cx="18284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Text 39"/>
          <p:cNvSpPr/>
          <p:nvPr/>
        </p:nvSpPr>
        <p:spPr>
          <a:xfrm>
            <a:off x="640080" y="5486400"/>
            <a:ext cx="109724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6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Forty years of seeing the same problem from every angle —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6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then, finally, the means to solve it.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Text 40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04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Text 41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ATTEMPT  ·  ONE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Text 1"/>
          <p:cNvSpPr/>
          <p:nvPr/>
        </p:nvSpPr>
        <p:spPr>
          <a:xfrm>
            <a:off x="548640" y="822960"/>
            <a:ext cx="73148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64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Moretime.</a:t>
            </a:r>
            <a:endParaRPr b="0" lang="en-US" sz="6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Text 2"/>
          <p:cNvSpPr/>
          <p:nvPr/>
        </p:nvSpPr>
        <p:spPr>
          <a:xfrm>
            <a:off x="548640" y="1691640"/>
            <a:ext cx="7314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0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A digital one-stop-shop for SMEs.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Shape 3"/>
          <p:cNvSpPr/>
          <p:nvPr/>
        </p:nvSpPr>
        <p:spPr>
          <a:xfrm>
            <a:off x="548640" y="2468880"/>
            <a:ext cx="1325520" cy="1325520"/>
          </a:xfrm>
          <a:prstGeom prst="rect">
            <a:avLst/>
          </a:prstGeom>
          <a:solidFill>
            <a:srgbClr val="ffffff"/>
          </a:solidFill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Shape 4"/>
          <p:cNvSpPr/>
          <p:nvPr/>
        </p:nvSpPr>
        <p:spPr>
          <a:xfrm>
            <a:off x="548640" y="2468880"/>
            <a:ext cx="1325520" cy="7272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8" name="Text 5"/>
          <p:cNvSpPr/>
          <p:nvPr/>
        </p:nvSpPr>
        <p:spPr>
          <a:xfrm>
            <a:off x="548640" y="301752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Accounting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Shape 6"/>
          <p:cNvSpPr/>
          <p:nvPr/>
        </p:nvSpPr>
        <p:spPr>
          <a:xfrm>
            <a:off x="2011680" y="2468880"/>
            <a:ext cx="1325520" cy="1325520"/>
          </a:xfrm>
          <a:prstGeom prst="rect">
            <a:avLst/>
          </a:prstGeom>
          <a:solidFill>
            <a:srgbClr val="ffffff"/>
          </a:solidFill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Shape 7"/>
          <p:cNvSpPr/>
          <p:nvPr/>
        </p:nvSpPr>
        <p:spPr>
          <a:xfrm>
            <a:off x="2011680" y="2468880"/>
            <a:ext cx="1325520" cy="7272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1" name="Text 8"/>
          <p:cNvSpPr/>
          <p:nvPr/>
        </p:nvSpPr>
        <p:spPr>
          <a:xfrm>
            <a:off x="2011680" y="301752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Legal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Shape 9"/>
          <p:cNvSpPr/>
          <p:nvPr/>
        </p:nvSpPr>
        <p:spPr>
          <a:xfrm>
            <a:off x="3474720" y="2468880"/>
            <a:ext cx="1325520" cy="1325520"/>
          </a:xfrm>
          <a:prstGeom prst="rect">
            <a:avLst/>
          </a:prstGeom>
          <a:solidFill>
            <a:srgbClr val="ffffff"/>
          </a:solidFill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Shape 10"/>
          <p:cNvSpPr/>
          <p:nvPr/>
        </p:nvSpPr>
        <p:spPr>
          <a:xfrm>
            <a:off x="3474720" y="2468880"/>
            <a:ext cx="1325520" cy="7272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Text 11"/>
          <p:cNvSpPr/>
          <p:nvPr/>
        </p:nvSpPr>
        <p:spPr>
          <a:xfrm>
            <a:off x="3474720" y="301752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HR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Shape 12"/>
          <p:cNvSpPr/>
          <p:nvPr/>
        </p:nvSpPr>
        <p:spPr>
          <a:xfrm>
            <a:off x="4937760" y="2468880"/>
            <a:ext cx="1325520" cy="1325520"/>
          </a:xfrm>
          <a:prstGeom prst="rect">
            <a:avLst/>
          </a:prstGeom>
          <a:solidFill>
            <a:srgbClr val="ffffff"/>
          </a:solidFill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Shape 13"/>
          <p:cNvSpPr/>
          <p:nvPr/>
        </p:nvSpPr>
        <p:spPr>
          <a:xfrm>
            <a:off x="4937760" y="2468880"/>
            <a:ext cx="1325520" cy="7272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7" name="Text 14"/>
          <p:cNvSpPr/>
          <p:nvPr/>
        </p:nvSpPr>
        <p:spPr>
          <a:xfrm>
            <a:off x="4937760" y="301752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Financing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Shape 15"/>
          <p:cNvSpPr/>
          <p:nvPr/>
        </p:nvSpPr>
        <p:spPr>
          <a:xfrm>
            <a:off x="6400800" y="2468880"/>
            <a:ext cx="1325520" cy="1325520"/>
          </a:xfrm>
          <a:prstGeom prst="rect">
            <a:avLst/>
          </a:prstGeom>
          <a:solidFill>
            <a:srgbClr val="ffffff"/>
          </a:solidFill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Shape 16"/>
          <p:cNvSpPr/>
          <p:nvPr/>
        </p:nvSpPr>
        <p:spPr>
          <a:xfrm>
            <a:off x="6400800" y="2468880"/>
            <a:ext cx="1325520" cy="7272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8080" bIns="280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0" name="Text 17"/>
          <p:cNvSpPr/>
          <p:nvPr/>
        </p:nvSpPr>
        <p:spPr>
          <a:xfrm>
            <a:off x="6400800" y="3017520"/>
            <a:ext cx="1325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Platform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Shape 18"/>
          <p:cNvSpPr/>
          <p:nvPr/>
        </p:nvSpPr>
        <p:spPr>
          <a:xfrm>
            <a:off x="8229600" y="868680"/>
            <a:ext cx="3382920" cy="502884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2" name="Text 19"/>
          <p:cNvSpPr/>
          <p:nvPr/>
        </p:nvSpPr>
        <p:spPr>
          <a:xfrm>
            <a:off x="8458200" y="1097280"/>
            <a:ext cx="2925720" cy="16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i="1" lang="en-US" sz="26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The vision was right.</a:t>
            </a:r>
            <a:endParaRPr b="0" lang="en-US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i="1" lang="en-US" sz="26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The timing was wrong.</a:t>
            </a:r>
            <a:endParaRPr b="0" lang="en-US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Shape 20"/>
          <p:cNvSpPr/>
          <p:nvPr/>
        </p:nvSpPr>
        <p:spPr>
          <a:xfrm>
            <a:off x="8458200" y="2926080"/>
            <a:ext cx="365400" cy="3636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Text 21"/>
          <p:cNvSpPr/>
          <p:nvPr/>
        </p:nvSpPr>
        <p:spPr>
          <a:xfrm>
            <a:off x="8458200" y="3154680"/>
            <a:ext cx="2925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d7d2c5"/>
                </a:solidFill>
                <a:effectLst/>
                <a:uFillTx/>
                <a:latin typeface="Calibri"/>
                <a:ea typeface="Calibri"/>
              </a:rPr>
              <a:t>— No Slack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Text 22"/>
          <p:cNvSpPr/>
          <p:nvPr/>
        </p:nvSpPr>
        <p:spPr>
          <a:xfrm>
            <a:off x="8458200" y="3566160"/>
            <a:ext cx="2925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d7d2c5"/>
                </a:solidFill>
                <a:effectLst/>
                <a:uFillTx/>
                <a:latin typeface="Calibri"/>
                <a:ea typeface="Calibri"/>
              </a:rPr>
              <a:t>— Immature cloud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Text 23"/>
          <p:cNvSpPr/>
          <p:nvPr/>
        </p:nvSpPr>
        <p:spPr>
          <a:xfrm>
            <a:off x="8458200" y="3977640"/>
            <a:ext cx="2925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d7d2c5"/>
                </a:solidFill>
                <a:effectLst/>
                <a:uFillTx/>
                <a:latin typeface="Calibri"/>
                <a:ea typeface="Calibri"/>
              </a:rPr>
              <a:t>— No AI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Text 24"/>
          <p:cNvSpPr/>
          <p:nvPr/>
        </p:nvSpPr>
        <p:spPr>
          <a:xfrm>
            <a:off x="8458200" y="5349240"/>
            <a:ext cx="29257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pc="400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2008 — 2016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Text 25"/>
          <p:cNvSpPr/>
          <p:nvPr/>
        </p:nvSpPr>
        <p:spPr>
          <a:xfrm>
            <a:off x="548640" y="4389120"/>
            <a:ext cx="713196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6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Technology was not ready. The pieces existed individually but refused to connect — and customers paid the price in spreadsheets and phone calls.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Text 26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05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Text 27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ATTEMPT  ·  TWO   ·   2017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Text 1"/>
          <p:cNvSpPr/>
          <p:nvPr/>
        </p:nvSpPr>
        <p:spPr>
          <a:xfrm>
            <a:off x="548640" y="822960"/>
            <a:ext cx="73148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64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Cooach.</a:t>
            </a:r>
            <a:endParaRPr b="0" lang="en-US" sz="6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Text 2"/>
          <p:cNvSpPr/>
          <p:nvPr/>
        </p:nvSpPr>
        <p:spPr>
          <a:xfrm>
            <a:off x="548640" y="1691640"/>
            <a:ext cx="77720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8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Built around Slack. A remote operating model — human experts, software-assisted.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Shape 3"/>
          <p:cNvSpPr/>
          <p:nvPr/>
        </p:nvSpPr>
        <p:spPr>
          <a:xfrm>
            <a:off x="548640" y="2651760"/>
            <a:ext cx="1371240" cy="50256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7620">
            <a:solidFill>
              <a:srgbClr val="1b2a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Text 4"/>
          <p:cNvSpPr/>
          <p:nvPr/>
        </p:nvSpPr>
        <p:spPr>
          <a:xfrm>
            <a:off x="548640" y="2651760"/>
            <a:ext cx="13712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a41"/>
                </a:solidFill>
                <a:effectLst/>
                <a:uFillTx/>
                <a:latin typeface="Calibri"/>
                <a:ea typeface="Calibri"/>
              </a:rPr>
              <a:t>Finance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Shape 5"/>
          <p:cNvSpPr/>
          <p:nvPr/>
        </p:nvSpPr>
        <p:spPr>
          <a:xfrm>
            <a:off x="2057400" y="2651760"/>
            <a:ext cx="1371240" cy="50256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7620">
            <a:solidFill>
              <a:srgbClr val="1b2a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Text 6"/>
          <p:cNvSpPr/>
          <p:nvPr/>
        </p:nvSpPr>
        <p:spPr>
          <a:xfrm>
            <a:off x="2057400" y="2651760"/>
            <a:ext cx="13712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a41"/>
                </a:solidFill>
                <a:effectLst/>
                <a:uFillTx/>
                <a:latin typeface="Calibri"/>
                <a:ea typeface="Calibri"/>
              </a:rPr>
              <a:t>Legal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Shape 7"/>
          <p:cNvSpPr/>
          <p:nvPr/>
        </p:nvSpPr>
        <p:spPr>
          <a:xfrm>
            <a:off x="3566160" y="2651760"/>
            <a:ext cx="1371240" cy="50256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7620">
            <a:solidFill>
              <a:srgbClr val="1b2a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Text 8"/>
          <p:cNvSpPr/>
          <p:nvPr/>
        </p:nvSpPr>
        <p:spPr>
          <a:xfrm>
            <a:off x="3566160" y="2651760"/>
            <a:ext cx="13712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a41"/>
                </a:solidFill>
                <a:effectLst/>
                <a:uFillTx/>
                <a:latin typeface="Calibri"/>
                <a:ea typeface="Calibri"/>
              </a:rPr>
              <a:t>HR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Shape 9"/>
          <p:cNvSpPr/>
          <p:nvPr/>
        </p:nvSpPr>
        <p:spPr>
          <a:xfrm>
            <a:off x="5074920" y="2651760"/>
            <a:ext cx="1371240" cy="50256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7620">
            <a:solidFill>
              <a:srgbClr val="1b2a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Text 10"/>
          <p:cNvSpPr/>
          <p:nvPr/>
        </p:nvSpPr>
        <p:spPr>
          <a:xfrm>
            <a:off x="5074920" y="2651760"/>
            <a:ext cx="13712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a41"/>
                </a:solidFill>
                <a:effectLst/>
                <a:uFillTx/>
                <a:latin typeface="Calibri"/>
                <a:ea typeface="Calibri"/>
              </a:rPr>
              <a:t>Reporting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Shape 11"/>
          <p:cNvSpPr/>
          <p:nvPr/>
        </p:nvSpPr>
        <p:spPr>
          <a:xfrm>
            <a:off x="6583680" y="2651760"/>
            <a:ext cx="1371240" cy="50256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7620">
            <a:solidFill>
              <a:srgbClr val="1b2a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Text 12"/>
          <p:cNvSpPr/>
          <p:nvPr/>
        </p:nvSpPr>
        <p:spPr>
          <a:xfrm>
            <a:off x="6583680" y="2651760"/>
            <a:ext cx="13712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a41"/>
                </a:solidFill>
                <a:effectLst/>
                <a:uFillTx/>
                <a:latin typeface="Calibri"/>
                <a:ea typeface="Calibri"/>
              </a:rPr>
              <a:t>Support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Shape 13"/>
          <p:cNvSpPr/>
          <p:nvPr/>
        </p:nvSpPr>
        <p:spPr>
          <a:xfrm>
            <a:off x="548640" y="3611880"/>
            <a:ext cx="7680600" cy="2331360"/>
          </a:xfrm>
          <a:prstGeom prst="rect">
            <a:avLst/>
          </a:prstGeom>
          <a:solidFill>
            <a:srgbClr val="ffffff"/>
          </a:solidFill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Shape 14"/>
          <p:cNvSpPr/>
          <p:nvPr/>
        </p:nvSpPr>
        <p:spPr>
          <a:xfrm>
            <a:off x="548640" y="3611880"/>
            <a:ext cx="109440" cy="2331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6" name="Text 15"/>
          <p:cNvSpPr/>
          <p:nvPr/>
        </p:nvSpPr>
        <p:spPr>
          <a:xfrm>
            <a:off x="868680" y="3794760"/>
            <a:ext cx="7131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2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Then the world went remote.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Text 16"/>
          <p:cNvSpPr/>
          <p:nvPr/>
        </p:nvSpPr>
        <p:spPr>
          <a:xfrm>
            <a:off x="868680" y="4297680"/>
            <a:ext cx="7223400" cy="155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20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The pandemic accelerated adoption. Cooach was already there — a distributed back office before the rest of the market accepted distributed work.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Shape 17"/>
          <p:cNvSpPr/>
          <p:nvPr/>
        </p:nvSpPr>
        <p:spPr>
          <a:xfrm>
            <a:off x="8778240" y="914400"/>
            <a:ext cx="2834280" cy="502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9" name="Text 18"/>
          <p:cNvSpPr/>
          <p:nvPr/>
        </p:nvSpPr>
        <p:spPr>
          <a:xfrm>
            <a:off x="8961120" y="1051560"/>
            <a:ext cx="24685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1b2a41"/>
                </a:solidFill>
                <a:effectLst/>
                <a:uFillTx/>
                <a:latin typeface="Calibri"/>
                <a:ea typeface="Calibri"/>
              </a:rPr>
              <a:t>#cooach-ops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0" name="Shape 19"/>
          <p:cNvSpPr/>
          <p:nvPr/>
        </p:nvSpPr>
        <p:spPr>
          <a:xfrm>
            <a:off x="8961120" y="1417320"/>
            <a:ext cx="2468880" cy="360"/>
          </a:xfrm>
          <a:prstGeom prst="line">
            <a:avLst/>
          </a:prstGeom>
          <a:ln w="9525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Shape 20"/>
          <p:cNvSpPr/>
          <p:nvPr/>
        </p:nvSpPr>
        <p:spPr>
          <a:xfrm>
            <a:off x="8961120" y="1600200"/>
            <a:ext cx="292320" cy="292320"/>
          </a:xfrm>
          <a:prstGeom prst="ellipse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2" name="Text 21"/>
          <p:cNvSpPr/>
          <p:nvPr/>
        </p:nvSpPr>
        <p:spPr>
          <a:xfrm>
            <a:off x="9326880" y="1581840"/>
            <a:ext cx="21027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Anna · Finance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3" name="Text 22"/>
          <p:cNvSpPr/>
          <p:nvPr/>
        </p:nvSpPr>
        <p:spPr>
          <a:xfrm>
            <a:off x="9326880" y="1801440"/>
            <a:ext cx="21027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Q3 close ready for review.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4" name="Shape 23"/>
          <p:cNvSpPr/>
          <p:nvPr/>
        </p:nvSpPr>
        <p:spPr>
          <a:xfrm>
            <a:off x="8961120" y="2423160"/>
            <a:ext cx="292320" cy="292320"/>
          </a:xfrm>
          <a:prstGeom prst="ellipse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5" name="Text 24"/>
          <p:cNvSpPr/>
          <p:nvPr/>
        </p:nvSpPr>
        <p:spPr>
          <a:xfrm>
            <a:off x="9326880" y="2404800"/>
            <a:ext cx="21027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Per · Legal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Text 25"/>
          <p:cNvSpPr/>
          <p:nvPr/>
        </p:nvSpPr>
        <p:spPr>
          <a:xfrm>
            <a:off x="9326880" y="2624400"/>
            <a:ext cx="21027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NDA sent, awaiting countersign.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Shape 26"/>
          <p:cNvSpPr/>
          <p:nvPr/>
        </p:nvSpPr>
        <p:spPr>
          <a:xfrm>
            <a:off x="8961120" y="3246120"/>
            <a:ext cx="292320" cy="292320"/>
          </a:xfrm>
          <a:prstGeom prst="ellipse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8" name="Text 27"/>
          <p:cNvSpPr/>
          <p:nvPr/>
        </p:nvSpPr>
        <p:spPr>
          <a:xfrm>
            <a:off x="9326880" y="3227760"/>
            <a:ext cx="21027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Coora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Text 28"/>
          <p:cNvSpPr/>
          <p:nvPr/>
        </p:nvSpPr>
        <p:spPr>
          <a:xfrm>
            <a:off x="9326880" y="3447360"/>
            <a:ext cx="21027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Forecast updated. Margin +2.1%.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Shape 29"/>
          <p:cNvSpPr/>
          <p:nvPr/>
        </p:nvSpPr>
        <p:spPr>
          <a:xfrm>
            <a:off x="8961120" y="4069080"/>
            <a:ext cx="292320" cy="292320"/>
          </a:xfrm>
          <a:prstGeom prst="ellipse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1" name="Text 30"/>
          <p:cNvSpPr/>
          <p:nvPr/>
        </p:nvSpPr>
        <p:spPr>
          <a:xfrm>
            <a:off x="9326880" y="4050720"/>
            <a:ext cx="21027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Eva · HR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Text 31"/>
          <p:cNvSpPr/>
          <p:nvPr/>
        </p:nvSpPr>
        <p:spPr>
          <a:xfrm>
            <a:off x="9326880" y="4270320"/>
            <a:ext cx="21027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Two onboardings this week.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Shape 32"/>
          <p:cNvSpPr/>
          <p:nvPr/>
        </p:nvSpPr>
        <p:spPr>
          <a:xfrm>
            <a:off x="8961120" y="4892040"/>
            <a:ext cx="292320" cy="292320"/>
          </a:xfrm>
          <a:prstGeom prst="ellipse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4" name="Text 33"/>
          <p:cNvSpPr/>
          <p:nvPr/>
        </p:nvSpPr>
        <p:spPr>
          <a:xfrm>
            <a:off x="9326880" y="4873680"/>
            <a:ext cx="21027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b0f1a"/>
                </a:solidFill>
                <a:effectLst/>
                <a:uFillTx/>
                <a:latin typeface="Calibri"/>
                <a:ea typeface="Calibri"/>
              </a:rPr>
              <a:t>Carl-Fredrik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Text 34"/>
          <p:cNvSpPr/>
          <p:nvPr/>
        </p:nvSpPr>
        <p:spPr>
          <a:xfrm>
            <a:off x="9326880" y="5093280"/>
            <a:ext cx="21027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Approved. Let's ship.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Text 35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06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Text 36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Text 0"/>
          <p:cNvSpPr/>
          <p:nvPr/>
        </p:nvSpPr>
        <p:spPr>
          <a:xfrm>
            <a:off x="548640" y="54864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THE MISSING PIECE</a:t>
            </a:r>
            <a:endParaRPr b="0" lang="en-US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9" name="Text 1"/>
          <p:cNvSpPr/>
          <p:nvPr/>
        </p:nvSpPr>
        <p:spPr>
          <a:xfrm>
            <a:off x="548640" y="1097280"/>
            <a:ext cx="10972440" cy="246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7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Everything still</a:t>
            </a:r>
            <a:endParaRPr b="0" lang="en-US" sz="7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7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depended on people.</a:t>
            </a:r>
            <a:endParaRPr b="0" lang="en-US" sz="7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0" name="Text 2"/>
          <p:cNvSpPr/>
          <p:nvPr/>
        </p:nvSpPr>
        <p:spPr>
          <a:xfrm>
            <a:off x="548640" y="3611880"/>
            <a:ext cx="10972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3200" strike="noStrike" u="none">
                <a:solidFill>
                  <a:srgbClr val="c8553d"/>
                </a:solidFill>
                <a:effectLst/>
                <a:uFillTx/>
                <a:latin typeface="Georgia"/>
                <a:ea typeface="Georgia"/>
              </a:rPr>
              <a:t>Especially one person.</a:t>
            </a:r>
            <a:endParaRPr b="0" lang="en-US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1" name="Shape 3"/>
          <p:cNvSpPr/>
          <p:nvPr/>
        </p:nvSpPr>
        <p:spPr>
          <a:xfrm>
            <a:off x="548640" y="4617720"/>
            <a:ext cx="365400" cy="36360"/>
          </a:xfrm>
          <a:prstGeom prst="rect">
            <a:avLst/>
          </a:prstGeom>
          <a:solidFill>
            <a:srgbClr val="c9a2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Text 4"/>
          <p:cNvSpPr/>
          <p:nvPr/>
        </p:nvSpPr>
        <p:spPr>
          <a:xfrm>
            <a:off x="548640" y="4754880"/>
            <a:ext cx="822924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800" strike="noStrike" u="none">
                <a:solidFill>
                  <a:srgbClr val="bfbbb0"/>
                </a:solidFill>
                <a:effectLst/>
                <a:uFillTx/>
                <a:latin typeface="Georgia"/>
                <a:ea typeface="Georgia"/>
              </a:rPr>
              <a:t>Carl-Fredrik became the human integration layer.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800" strike="noStrike" u="none">
                <a:solidFill>
                  <a:srgbClr val="bfbbb0"/>
                </a:solidFill>
                <a:effectLst/>
                <a:uFillTx/>
                <a:latin typeface="Georgia"/>
                <a:ea typeface="Georgia"/>
              </a:rPr>
              <a:t>Valuable. But not scalable.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3" name="Text 5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8c92a1"/>
                </a:solidFill>
                <a:effectLst/>
                <a:uFillTx/>
                <a:latin typeface="Calibri"/>
                <a:ea typeface="Calibri"/>
              </a:rPr>
              <a:t>07 / 20</a:t>
            </a:r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4" name="Text 6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8c92a1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THE SHIFT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Text 1"/>
          <p:cNvSpPr/>
          <p:nvPr/>
        </p:nvSpPr>
        <p:spPr>
          <a:xfrm>
            <a:off x="548640" y="868680"/>
            <a:ext cx="109724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54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Then AI happened.</a:t>
            </a:r>
            <a:endParaRPr b="0" lang="en-US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Text 2"/>
          <p:cNvSpPr/>
          <p:nvPr/>
        </p:nvSpPr>
        <p:spPr>
          <a:xfrm>
            <a:off x="548640" y="1783080"/>
            <a:ext cx="1097244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0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For the first time, the cost of building software collapsed —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0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and the ability to create intelligence exploded.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Shape 3"/>
          <p:cNvSpPr/>
          <p:nvPr/>
        </p:nvSpPr>
        <p:spPr>
          <a:xfrm>
            <a:off x="548640" y="3383280"/>
            <a:ext cx="3657240" cy="2651400"/>
          </a:xfrm>
          <a:prstGeom prst="rect">
            <a:avLst/>
          </a:prstGeom>
          <a:solidFill>
            <a:srgbClr val="ffffff"/>
          </a:solidFill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Shape 4"/>
          <p:cNvSpPr/>
          <p:nvPr/>
        </p:nvSpPr>
        <p:spPr>
          <a:xfrm>
            <a:off x="548640" y="3383280"/>
            <a:ext cx="3657240" cy="45684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0" name="Text 5"/>
          <p:cNvSpPr/>
          <p:nvPr/>
        </p:nvSpPr>
        <p:spPr>
          <a:xfrm>
            <a:off x="731520" y="3383280"/>
            <a:ext cx="3291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400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2022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Text 6"/>
          <p:cNvSpPr/>
          <p:nvPr/>
        </p:nvSpPr>
        <p:spPr>
          <a:xfrm>
            <a:off x="822960" y="4069080"/>
            <a:ext cx="32914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6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ChatGPT</a:t>
            </a:r>
            <a:endParaRPr b="0" lang="en-US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2" name="Text 7"/>
          <p:cNvSpPr/>
          <p:nvPr/>
        </p:nvSpPr>
        <p:spPr>
          <a:xfrm>
            <a:off x="822960" y="4800600"/>
            <a:ext cx="329148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Language as interface.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Shape 8"/>
          <p:cNvSpPr/>
          <p:nvPr/>
        </p:nvSpPr>
        <p:spPr>
          <a:xfrm>
            <a:off x="822960" y="5669280"/>
            <a:ext cx="273960" cy="36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4" name="Shape 9"/>
          <p:cNvSpPr/>
          <p:nvPr/>
        </p:nvSpPr>
        <p:spPr>
          <a:xfrm>
            <a:off x="4389120" y="3383280"/>
            <a:ext cx="3657240" cy="2651400"/>
          </a:xfrm>
          <a:prstGeom prst="rect">
            <a:avLst/>
          </a:prstGeom>
          <a:solidFill>
            <a:srgbClr val="ffffff"/>
          </a:solidFill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Shape 10"/>
          <p:cNvSpPr/>
          <p:nvPr/>
        </p:nvSpPr>
        <p:spPr>
          <a:xfrm>
            <a:off x="4389120" y="3383280"/>
            <a:ext cx="3657240" cy="45684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6" name="Text 11"/>
          <p:cNvSpPr/>
          <p:nvPr/>
        </p:nvSpPr>
        <p:spPr>
          <a:xfrm>
            <a:off x="4572000" y="3383280"/>
            <a:ext cx="3291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400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2025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Text 12"/>
          <p:cNvSpPr/>
          <p:nvPr/>
        </p:nvSpPr>
        <p:spPr>
          <a:xfrm>
            <a:off x="4663440" y="4069080"/>
            <a:ext cx="32914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6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AI Agents</a:t>
            </a:r>
            <a:endParaRPr b="0" lang="en-US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Text 13"/>
          <p:cNvSpPr/>
          <p:nvPr/>
        </p:nvSpPr>
        <p:spPr>
          <a:xfrm>
            <a:off x="4663440" y="4800600"/>
            <a:ext cx="329148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Software that acts.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Shape 14"/>
          <p:cNvSpPr/>
          <p:nvPr/>
        </p:nvSpPr>
        <p:spPr>
          <a:xfrm>
            <a:off x="4663440" y="5669280"/>
            <a:ext cx="273960" cy="36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0" name="Shape 15"/>
          <p:cNvSpPr/>
          <p:nvPr/>
        </p:nvSpPr>
        <p:spPr>
          <a:xfrm>
            <a:off x="8229600" y="3383280"/>
            <a:ext cx="3657240" cy="2651400"/>
          </a:xfrm>
          <a:prstGeom prst="rect">
            <a:avLst/>
          </a:prstGeom>
          <a:solidFill>
            <a:srgbClr val="ffffff"/>
          </a:solidFill>
          <a:ln w="762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Shape 16"/>
          <p:cNvSpPr/>
          <p:nvPr/>
        </p:nvSpPr>
        <p:spPr>
          <a:xfrm>
            <a:off x="8229600" y="3383280"/>
            <a:ext cx="3657240" cy="456840"/>
          </a:xfrm>
          <a:prstGeom prst="rect">
            <a:avLst/>
          </a:prstGeom>
          <a:solidFill>
            <a:srgbClr val="1b2a4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2" name="Text 17"/>
          <p:cNvSpPr/>
          <p:nvPr/>
        </p:nvSpPr>
        <p:spPr>
          <a:xfrm>
            <a:off x="8412480" y="3383280"/>
            <a:ext cx="3291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400" strike="noStrike" u="none">
                <a:solidFill>
                  <a:srgbClr val="c9a24a"/>
                </a:solidFill>
                <a:effectLst/>
                <a:uFillTx/>
                <a:latin typeface="Calibri"/>
                <a:ea typeface="Calibri"/>
              </a:rPr>
              <a:t>2026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Text 18"/>
          <p:cNvSpPr/>
          <p:nvPr/>
        </p:nvSpPr>
        <p:spPr>
          <a:xfrm>
            <a:off x="8503920" y="4069080"/>
            <a:ext cx="32914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6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Vibe Coding</a:t>
            </a:r>
            <a:endParaRPr b="0" lang="en-US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Text 19"/>
          <p:cNvSpPr/>
          <p:nvPr/>
        </p:nvSpPr>
        <p:spPr>
          <a:xfrm>
            <a:off x="8503920" y="4800600"/>
            <a:ext cx="329148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Building at the speed of thought.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Shape 20"/>
          <p:cNvSpPr/>
          <p:nvPr/>
        </p:nvSpPr>
        <p:spPr>
          <a:xfrm>
            <a:off x="8503920" y="5669280"/>
            <a:ext cx="273960" cy="36360"/>
          </a:xfrm>
          <a:prstGeom prst="rect">
            <a:avLst/>
          </a:prstGeom>
          <a:solidFill>
            <a:srgbClr val="c8553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8280" bIns="-828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6" name="Text 21"/>
          <p:cNvSpPr/>
          <p:nvPr/>
        </p:nvSpPr>
        <p:spPr>
          <a:xfrm>
            <a:off x="548640" y="621792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400" strike="noStrike" u="none">
                <a:solidFill>
                  <a:srgbClr val="c8553d"/>
                </a:solidFill>
                <a:effectLst/>
                <a:uFillTx/>
                <a:latin typeface="Georgia"/>
                <a:ea typeface="Georgia"/>
              </a:rPr>
              <a:t>The original vision became possible.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Text 22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08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Text 23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Text 0"/>
          <p:cNvSpPr/>
          <p:nvPr/>
        </p:nvSpPr>
        <p:spPr>
          <a:xfrm>
            <a:off x="548640" y="5029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DEFINITION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Text 1"/>
          <p:cNvSpPr/>
          <p:nvPr/>
        </p:nvSpPr>
        <p:spPr>
          <a:xfrm>
            <a:off x="548640" y="868680"/>
            <a:ext cx="10972440" cy="182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8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A shared operating system</a:t>
            </a:r>
            <a:endParaRPr b="0" lang="en-US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8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for everyone in a company's orbit.</a:t>
            </a:r>
            <a:endParaRPr b="0" lang="en-US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Text 2"/>
          <p:cNvSpPr/>
          <p:nvPr/>
        </p:nvSpPr>
        <p:spPr>
          <a:xfrm>
            <a:off x="640080" y="3108960"/>
            <a:ext cx="5028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FOR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Shape 3"/>
          <p:cNvSpPr/>
          <p:nvPr/>
        </p:nvSpPr>
        <p:spPr>
          <a:xfrm>
            <a:off x="640080" y="361188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Text 4"/>
          <p:cNvSpPr/>
          <p:nvPr/>
        </p:nvSpPr>
        <p:spPr>
          <a:xfrm>
            <a:off x="640080" y="338328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Entrepreneurs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Shape 5"/>
          <p:cNvSpPr/>
          <p:nvPr/>
        </p:nvSpPr>
        <p:spPr>
          <a:xfrm>
            <a:off x="640080" y="411480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5" name="Text 6"/>
          <p:cNvSpPr/>
          <p:nvPr/>
        </p:nvSpPr>
        <p:spPr>
          <a:xfrm>
            <a:off x="640080" y="388620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Investors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Shape 7"/>
          <p:cNvSpPr/>
          <p:nvPr/>
        </p:nvSpPr>
        <p:spPr>
          <a:xfrm>
            <a:off x="640080" y="461772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Text 8"/>
          <p:cNvSpPr/>
          <p:nvPr/>
        </p:nvSpPr>
        <p:spPr>
          <a:xfrm>
            <a:off x="640080" y="438912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Employees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Shape 9"/>
          <p:cNvSpPr/>
          <p:nvPr/>
        </p:nvSpPr>
        <p:spPr>
          <a:xfrm>
            <a:off x="640080" y="512064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Text 10"/>
          <p:cNvSpPr/>
          <p:nvPr/>
        </p:nvSpPr>
        <p:spPr>
          <a:xfrm>
            <a:off x="640080" y="489204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Advisors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Shape 11"/>
          <p:cNvSpPr/>
          <p:nvPr/>
        </p:nvSpPr>
        <p:spPr>
          <a:xfrm>
            <a:off x="640080" y="562356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Text 12"/>
          <p:cNvSpPr/>
          <p:nvPr/>
        </p:nvSpPr>
        <p:spPr>
          <a:xfrm>
            <a:off x="640080" y="539496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Boards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2" name="Text 13"/>
          <p:cNvSpPr/>
          <p:nvPr/>
        </p:nvSpPr>
        <p:spPr>
          <a:xfrm>
            <a:off x="6400800" y="3108960"/>
            <a:ext cx="5028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pc="601" strike="noStrike" u="none">
                <a:solidFill>
                  <a:srgbClr val="c8553d"/>
                </a:solidFill>
                <a:effectLst/>
                <a:uFillTx/>
                <a:latin typeface="Calibri"/>
                <a:ea typeface="Calibri"/>
              </a:rPr>
              <a:t>COMBINING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3" name="Shape 14"/>
          <p:cNvSpPr/>
          <p:nvPr/>
        </p:nvSpPr>
        <p:spPr>
          <a:xfrm>
            <a:off x="6400800" y="361188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Text 15"/>
          <p:cNvSpPr/>
          <p:nvPr/>
        </p:nvSpPr>
        <p:spPr>
          <a:xfrm>
            <a:off x="6400800" y="338328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Data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Shape 16"/>
          <p:cNvSpPr/>
          <p:nvPr/>
        </p:nvSpPr>
        <p:spPr>
          <a:xfrm>
            <a:off x="6400800" y="411480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Text 17"/>
          <p:cNvSpPr/>
          <p:nvPr/>
        </p:nvSpPr>
        <p:spPr>
          <a:xfrm>
            <a:off x="6400800" y="388620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AI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Shape 18"/>
          <p:cNvSpPr/>
          <p:nvPr/>
        </p:nvSpPr>
        <p:spPr>
          <a:xfrm>
            <a:off x="6400800" y="461772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Text 19"/>
          <p:cNvSpPr/>
          <p:nvPr/>
        </p:nvSpPr>
        <p:spPr>
          <a:xfrm>
            <a:off x="6400800" y="438912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Workflows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Shape 20"/>
          <p:cNvSpPr/>
          <p:nvPr/>
        </p:nvSpPr>
        <p:spPr>
          <a:xfrm>
            <a:off x="6400800" y="512064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Text 21"/>
          <p:cNvSpPr/>
          <p:nvPr/>
        </p:nvSpPr>
        <p:spPr>
          <a:xfrm>
            <a:off x="6400800" y="489204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Human expertise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Shape 22"/>
          <p:cNvSpPr/>
          <p:nvPr/>
        </p:nvSpPr>
        <p:spPr>
          <a:xfrm>
            <a:off x="6400800" y="5623560"/>
            <a:ext cx="5029200" cy="360"/>
          </a:xfrm>
          <a:prstGeom prst="line">
            <a:avLst/>
          </a:prstGeom>
          <a:ln w="12700">
            <a:solidFill>
              <a:srgbClr val="d9d5c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Text 23"/>
          <p:cNvSpPr/>
          <p:nvPr/>
        </p:nvSpPr>
        <p:spPr>
          <a:xfrm>
            <a:off x="6400800" y="5394960"/>
            <a:ext cx="5028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b0f1a"/>
                </a:solidFill>
                <a:effectLst/>
                <a:uFillTx/>
                <a:latin typeface="Georgia"/>
                <a:ea typeface="Georgia"/>
              </a:rPr>
              <a:t>Capital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" name="Text 24"/>
          <p:cNvSpPr/>
          <p:nvPr/>
        </p:nvSpPr>
        <p:spPr>
          <a:xfrm>
            <a:off x="548640" y="612648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600" strike="noStrike" u="none">
                <a:solidFill>
                  <a:srgbClr val="6b6f76"/>
                </a:solidFill>
                <a:effectLst/>
                <a:uFillTx/>
                <a:latin typeface="Georgia"/>
                <a:ea typeface="Georgia"/>
              </a:rPr>
              <a:t>…into a single ecosystem.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Text 25"/>
          <p:cNvSpPr/>
          <p:nvPr/>
        </p:nvSpPr>
        <p:spPr>
          <a:xfrm>
            <a:off x="11155680" y="644652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09 / 20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5" name="Text 26"/>
          <p:cNvSpPr/>
          <p:nvPr/>
        </p:nvSpPr>
        <p:spPr>
          <a:xfrm>
            <a:off x="457200" y="6446520"/>
            <a:ext cx="2742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499" strike="noStrike" u="none">
                <a:solidFill>
                  <a:srgbClr val="6b6f76"/>
                </a:solidFill>
                <a:effectLst/>
                <a:uFillTx/>
                <a:latin typeface="Calibri"/>
                <a:ea typeface="Calibri"/>
              </a:rPr>
              <a:t>COOACH OS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LibreOffice/25.2.6.2$Linux_X86_64 LibreOffice_project/520$Build-2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2026-06-18T11:28:44Z</dcterms:created>
  <dc:creator>Cooach</dc:creator>
  <dc:description/>
  <dc:language>en-US</dc:language>
  <cp:lastModifiedBy>Cooach</cp:lastModifiedBy>
  <dcterms:modified xsi:type="dcterms:W3CDTF">2026-06-18T11:28:44Z</dcterms:modified>
  <cp:revision>1</cp:revision>
  <dc:subject>PptxGenJS Presentation</dc:subject>
  <dc:title>Cooach OS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20</vt:r8>
  </property>
  <property fmtid="{D5CDD505-2E9C-101B-9397-08002B2CF9AE}" pid="3" name="PresentationFormat">
    <vt:lpwstr>On-screen Show (16:9)</vt:lpwstr>
  </property>
  <property fmtid="{D5CDD505-2E9C-101B-9397-08002B2CF9AE}" pid="4" name="Slides">
    <vt:r8>20</vt:r8>
  </property>
</Properties>
</file>